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1"/>
  </p:sldMasterIdLst>
  <p:notesMasterIdLst>
    <p:notesMasterId r:id="rId40"/>
  </p:notesMasterIdLst>
  <p:sldIdLst>
    <p:sldId id="256" r:id="rId2"/>
    <p:sldId id="404" r:id="rId3"/>
    <p:sldId id="405" r:id="rId4"/>
    <p:sldId id="340" r:id="rId5"/>
    <p:sldId id="309" r:id="rId6"/>
    <p:sldId id="310" r:id="rId7"/>
    <p:sldId id="407" r:id="rId8"/>
    <p:sldId id="321" r:id="rId9"/>
    <p:sldId id="324" r:id="rId10"/>
    <p:sldId id="314" r:id="rId11"/>
    <p:sldId id="318" r:id="rId12"/>
    <p:sldId id="408" r:id="rId13"/>
    <p:sldId id="411" r:id="rId14"/>
    <p:sldId id="412" r:id="rId15"/>
    <p:sldId id="413" r:id="rId16"/>
    <p:sldId id="415" r:id="rId17"/>
    <p:sldId id="414" r:id="rId18"/>
    <p:sldId id="353" r:id="rId19"/>
    <p:sldId id="406" r:id="rId20"/>
    <p:sldId id="421" r:id="rId21"/>
    <p:sldId id="290" r:id="rId22"/>
    <p:sldId id="291" r:id="rId23"/>
    <p:sldId id="292" r:id="rId24"/>
    <p:sldId id="416" r:id="rId25"/>
    <p:sldId id="283" r:id="rId26"/>
    <p:sldId id="417" r:id="rId27"/>
    <p:sldId id="418" r:id="rId28"/>
    <p:sldId id="288" r:id="rId29"/>
    <p:sldId id="286" r:id="rId30"/>
    <p:sldId id="287" r:id="rId31"/>
    <p:sldId id="307" r:id="rId32"/>
    <p:sldId id="294" r:id="rId33"/>
    <p:sldId id="423" r:id="rId34"/>
    <p:sldId id="419" r:id="rId35"/>
    <p:sldId id="425" r:id="rId36"/>
    <p:sldId id="424" r:id="rId37"/>
    <p:sldId id="422" r:id="rId38"/>
    <p:sldId id="3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Herzog" initials="LH" lastIdx="1" clrIdx="0">
    <p:extLst>
      <p:ext uri="{19B8F6BF-5375-455C-9EA6-DF929625EA0E}">
        <p15:presenceInfo xmlns:p15="http://schemas.microsoft.com/office/powerpoint/2012/main" userId="Laura Herzo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2441"/>
  </p:normalViewPr>
  <p:slideViewPr>
    <p:cSldViewPr snapToGrid="0" snapToObjects="1">
      <p:cViewPr>
        <p:scale>
          <a:sx n="79" d="100"/>
          <a:sy n="79" d="100"/>
        </p:scale>
        <p:origin x="704" y="5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3T19:51:01.150"/>
    </inkml:context>
    <inkml:brush xml:id="br0">
      <inkml:brushProperty name="width" value="0.05292" units="cm"/>
      <inkml:brushProperty name="height" value="0.05292" units="cm"/>
      <inkml:brushProperty name="color" value="#FF0000"/>
    </inkml:brush>
  </inkml:definitions>
  <inkml:trace contextRef="#ctx0" brushRef="#br0">17638 6832 24575,'0'-20'0,"0"4"0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F4209-CE2B-3F43-BEC6-A1FAB348D11C}" type="datetimeFigureOut">
              <a:rPr lang="en-US" smtClean="0"/>
              <a:t>5/13/21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8B75E-6593-A142-98B7-D49C14F92D19}" type="slidenum">
              <a:rPr lang="en-US" smtClean="0"/>
              <a:t>‹#›</a:t>
            </a:fld>
            <a:endParaRPr lang="en-US"/>
          </a:p>
        </p:txBody>
      </p:sp>
    </p:spTree>
    <p:extLst>
      <p:ext uri="{BB962C8B-B14F-4D97-AF65-F5344CB8AC3E}">
        <p14:creationId xmlns:p14="http://schemas.microsoft.com/office/powerpoint/2010/main" val="1820287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EA7F957-DE44-B14D-A4E0-1B6685F96796}" type="slidenum">
              <a:rPr lang="en-US" smtClean="0"/>
              <a:t>5</a:t>
            </a:fld>
            <a:endParaRPr lang="en-US"/>
          </a:p>
        </p:txBody>
      </p:sp>
    </p:spTree>
    <p:extLst>
      <p:ext uri="{BB962C8B-B14F-4D97-AF65-F5344CB8AC3E}">
        <p14:creationId xmlns:p14="http://schemas.microsoft.com/office/powerpoint/2010/main" val="149326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Study Area: in Alaska, there is strong overlap between ecosystems and ethnolinguistic territories of indigenous groups. </a:t>
            </a:r>
            <a:r>
              <a:rPr lang="en-US" sz="1200" kern="1200" dirty="0" err="1">
                <a:solidFill>
                  <a:schemeClr val="tx1"/>
                </a:solidFill>
                <a:effectLst/>
                <a:latin typeface="+mn-lt"/>
                <a:ea typeface="+mn-ea"/>
                <a:cs typeface="+mn-cs"/>
              </a:rPr>
              <a:t>I~nupiaq</a:t>
            </a:r>
            <a:r>
              <a:rPr lang="en-US" sz="1200" kern="1200" dirty="0">
                <a:solidFill>
                  <a:schemeClr val="tx1"/>
                </a:solidFill>
                <a:effectLst/>
                <a:latin typeface="+mn-lt"/>
                <a:ea typeface="+mn-ea"/>
                <a:cs typeface="+mn-cs"/>
              </a:rPr>
              <a:t> territory is coastal, allowing access</a:t>
            </a:r>
          </a:p>
          <a:p>
            <a:r>
              <a:rPr lang="en-US" sz="1200" kern="1200" dirty="0">
                <a:solidFill>
                  <a:schemeClr val="tx1"/>
                </a:solidFill>
                <a:effectLst/>
                <a:latin typeface="+mn-lt"/>
                <a:ea typeface="+mn-ea"/>
                <a:cs typeface="+mn-cs"/>
              </a:rPr>
              <a:t>to diverse terrestrial, riverine and marine resources, while </a:t>
            </a:r>
            <a:r>
              <a:rPr lang="en-US" sz="1200" kern="1200" dirty="0" err="1">
                <a:solidFill>
                  <a:schemeClr val="tx1"/>
                </a:solidFill>
                <a:effectLst/>
                <a:latin typeface="+mn-lt"/>
                <a:ea typeface="+mn-ea"/>
                <a:cs typeface="+mn-cs"/>
              </a:rPr>
              <a:t>Gwich'in</a:t>
            </a:r>
            <a:r>
              <a:rPr lang="en-US" sz="1200" kern="1200" dirty="0">
                <a:solidFill>
                  <a:schemeClr val="tx1"/>
                </a:solidFill>
                <a:effectLst/>
                <a:latin typeface="+mn-lt"/>
                <a:ea typeface="+mn-ea"/>
                <a:cs typeface="+mn-cs"/>
              </a:rPr>
              <a:t> territory allows direct access only to terrestrial and riverine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a:t>
            </a:r>
            <a:r>
              <a:rPr lang="en-US" sz="1200" kern="1200" baseline="0" dirty="0">
                <a:solidFill>
                  <a:schemeClr val="tx1"/>
                </a:solidFill>
                <a:effectLst/>
                <a:latin typeface="+mn-lt"/>
                <a:ea typeface="+mn-ea"/>
                <a:cs typeface="+mn-cs"/>
              </a:rPr>
              <a:t> We go hunting beluga together, I give you ammunitions to hunt caribou, you give me caribou meat because I give you a snow-machine, we go hunting caribou together, you just share some caribou meat with me </a:t>
            </a:r>
            <a:r>
              <a:rPr lang="en-US" sz="1200" kern="1200" baseline="0" dirty="0" err="1">
                <a:solidFill>
                  <a:schemeClr val="tx1"/>
                </a:solidFill>
                <a:effectLst/>
                <a:latin typeface="+mn-lt"/>
                <a:ea typeface="+mn-ea"/>
                <a:cs typeface="+mn-cs"/>
              </a:rPr>
              <a:t>etc</a:t>
            </a:r>
            <a:r>
              <a:rPr lang="is-IS"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5BCC106-8DD8-4BF3-8BD0-A05EA61672E5}" type="slidenum">
              <a:rPr lang="en-US" smtClean="0"/>
              <a:t>21</a:t>
            </a:fld>
            <a:endParaRPr lang="en-US"/>
          </a:p>
        </p:txBody>
      </p:sp>
    </p:spTree>
    <p:extLst>
      <p:ext uri="{BB962C8B-B14F-4D97-AF65-F5344CB8AC3E}">
        <p14:creationId xmlns:p14="http://schemas.microsoft.com/office/powerpoint/2010/main" val="1469885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Schematic illustration of multiplex representation and analysis. (A) Toy network with N = 4 nodes and L = 3 layers (note that not all nodes exist on all layers), building an interconnected multiplex system. Each layer is encoded by a different color. The network is directed (encoded by arrows) and weighted (encoded by edge thickness). The adjacency matrices, corresponding to each layer separately, are also shown. This system is mathematically represented by a rank-4 tensor </a:t>
            </a:r>
            <a:r>
              <a:rPr lang="en-US" sz="1200" kern="1200" dirty="0" err="1">
                <a:solidFill>
                  <a:schemeClr val="tx1"/>
                </a:solidFill>
                <a:effectLst/>
                <a:latin typeface="+mn-lt"/>
                <a:ea typeface="+mn-ea"/>
                <a:cs typeface="+mn-cs"/>
              </a:rPr>
              <a:t>Mi</a:t>
            </a:r>
            <a:r>
              <a:rPr lang="en-US" sz="1200" kern="1200" dirty="0">
                <a:solidFill>
                  <a:schemeClr val="tx1"/>
                </a:solidFill>
                <a:effectLst/>
                <a:latin typeface="+mn-lt"/>
                <a:ea typeface="+mn-ea"/>
                <a:cs typeface="+mn-cs"/>
              </a:rPr>
              <a:t> j , with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j = 1; 2; :::;N indicating nodes and ;  = 1; 2; :::;L indicating layers. (B) </a:t>
            </a:r>
            <a:r>
              <a:rPr lang="en-US" sz="1200" kern="1200" dirty="0" err="1">
                <a:solidFill>
                  <a:schemeClr val="tx1"/>
                </a:solidFill>
                <a:effectLst/>
                <a:latin typeface="+mn-lt"/>
                <a:ea typeface="+mn-ea"/>
                <a:cs typeface="+mn-cs"/>
              </a:rPr>
              <a:t>Matricization</a:t>
            </a:r>
            <a:r>
              <a:rPr lang="en-US" sz="1200" kern="1200" dirty="0">
                <a:solidFill>
                  <a:schemeClr val="tx1"/>
                </a:solidFill>
                <a:effectLst/>
                <a:latin typeface="+mn-lt"/>
                <a:ea typeface="+mn-ea"/>
                <a:cs typeface="+mn-cs"/>
              </a:rPr>
              <a:t> is applied to flatten the rank-4 tensor to a rank-2 supra-adjacency matrix, a matrix of matrices, without loss of topological information. In the supra-adjacency matrix, the adjacency matrices representing layers are placed as blocks on the main diagonal, whereas inter-layer connectivity is encoded into diagonal matrices that are placed on the o-diagonal blocks. (C) The multiplex centrality of each node in each layer is calculated from the supra-adjacency matrix, to obtain a supra-vector as a result (note that this is very different from calculating the centrality vector from each layer separately). The components of the supra-vector are N X L: they are separated into L vectors and summed up entry-wise, as shown, to obtain the final multiplex centrality of each node. It is worth remarking that this approach takes into account, simultaneously, both intra- and inter-layer connectivity, and it has been shown to be a natural generalization of eigenvector centrality (as well as other centralities based on the calculation of the leading eigenvector of a certain matrix) to the multiplex domain</a:t>
            </a:r>
          </a:p>
          <a:p>
            <a:endParaRPr lang="en-US" dirty="0"/>
          </a:p>
        </p:txBody>
      </p:sp>
      <p:sp>
        <p:nvSpPr>
          <p:cNvPr id="4" name="Slide Number Placeholder 3"/>
          <p:cNvSpPr>
            <a:spLocks noGrp="1"/>
          </p:cNvSpPr>
          <p:nvPr>
            <p:ph type="sldNum" sz="quarter" idx="10"/>
          </p:nvPr>
        </p:nvSpPr>
        <p:spPr/>
        <p:txBody>
          <a:bodyPr/>
          <a:lstStyle/>
          <a:p>
            <a:fld id="{65BCC106-8DD8-4BF3-8BD0-A05EA61672E5}" type="slidenum">
              <a:rPr lang="en-US" smtClean="0"/>
              <a:t>22</a:t>
            </a:fld>
            <a:endParaRPr lang="en-US"/>
          </a:p>
        </p:txBody>
      </p:sp>
    </p:spTree>
    <p:extLst>
      <p:ext uri="{BB962C8B-B14F-4D97-AF65-F5344CB8AC3E}">
        <p14:creationId xmlns:p14="http://schemas.microsoft.com/office/powerpoint/2010/main" val="460960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Robustness of multiplex networks to perturbations. Shown are changes represented by targeted vs. random removal nodes (households) and layers (social relations, species, and species groups). Robustness patterns strongly depend on the perturbation type. Interconnectedness in the case of random removal scenarios is averaged over 100 realizations of random removal of nodes [household (HH) loss] or layers (social relation loss and resource loss)</a:t>
            </a:r>
          </a:p>
          <a:p>
            <a:endParaRPr lang="en-US" dirty="0"/>
          </a:p>
          <a:p>
            <a:r>
              <a:rPr lang="en-US" sz="1200" kern="1200" dirty="0">
                <a:solidFill>
                  <a:schemeClr val="tx1"/>
                </a:solidFill>
                <a:effectLst/>
                <a:latin typeface="+mn-lt"/>
                <a:ea typeface="+mn-ea"/>
                <a:cs typeface="+mn-cs"/>
              </a:rPr>
              <a:t>In Wainwright, targeted removals of 20% of households resulted in a 66% reduction in interconnectedness, whereas targeted removals of 20% of social relations (e.g., sharing, cooperative hunting, and contributions) resulted in an 80% reduction in interconnectedness. A loss of key households in Wainwright has less of an effect than in </a:t>
            </a:r>
            <a:r>
              <a:rPr lang="en-US" sz="1200" kern="1200" dirty="0" err="1">
                <a:solidFill>
                  <a:schemeClr val="tx1"/>
                </a:solidFill>
                <a:effectLst/>
                <a:latin typeface="+mn-lt"/>
                <a:ea typeface="+mn-ea"/>
                <a:cs typeface="+mn-cs"/>
              </a:rPr>
              <a:t>Kaktovik</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Venetie.Targeted</a:t>
            </a:r>
            <a:r>
              <a:rPr lang="en-US" sz="1200" kern="1200" dirty="0">
                <a:solidFill>
                  <a:schemeClr val="tx1"/>
                </a:solidFill>
                <a:effectLst/>
                <a:latin typeface="+mn-lt"/>
                <a:ea typeface="+mn-ea"/>
                <a:cs typeface="+mn-cs"/>
              </a:rPr>
              <a:t> removals of two core ecological resources (29% of core resource layers) resulted in a 65% reduction in interconnectedness. In </a:t>
            </a:r>
            <a:r>
              <a:rPr lang="en-US" sz="1200" kern="1200" dirty="0" err="1">
                <a:solidFill>
                  <a:schemeClr val="tx1"/>
                </a:solidFill>
                <a:effectLst/>
                <a:latin typeface="+mn-lt"/>
                <a:ea typeface="+mn-ea"/>
                <a:cs typeface="+mn-cs"/>
              </a:rPr>
              <a:t>Kaktovik</a:t>
            </a:r>
            <a:r>
              <a:rPr lang="en-US" sz="1200" kern="1200" dirty="0">
                <a:solidFill>
                  <a:schemeClr val="tx1"/>
                </a:solidFill>
                <a:effectLst/>
                <a:latin typeface="+mn-lt"/>
                <a:ea typeface="+mn-ea"/>
                <a:cs typeface="+mn-cs"/>
              </a:rPr>
              <a:t>, targeted removals of 20% of households resulted in an 80% reduction in interconnectedness, and targeted removals of 20% of social relations also resulted in an 80% reduction in interconnectedness. Targeted removals of two core ecological resources (29% of core resource layers) resulted in a 62% reduction in interconnectedness. And in </a:t>
            </a:r>
            <a:r>
              <a:rPr lang="en-US" sz="1200" kern="1200" dirty="0" err="1">
                <a:solidFill>
                  <a:schemeClr val="tx1"/>
                </a:solidFill>
                <a:effectLst/>
                <a:latin typeface="+mn-lt"/>
                <a:ea typeface="+mn-ea"/>
                <a:cs typeface="+mn-cs"/>
              </a:rPr>
              <a:t>Venetie</a:t>
            </a:r>
            <a:r>
              <a:rPr lang="en-US" sz="1200" kern="1200" dirty="0">
                <a:solidFill>
                  <a:schemeClr val="tx1"/>
                </a:solidFill>
                <a:effectLst/>
                <a:latin typeface="+mn-lt"/>
                <a:ea typeface="+mn-ea"/>
                <a:cs typeface="+mn-cs"/>
              </a:rPr>
              <a:t>, targeted removals of 20% of households resulted in an 80% reduction in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interconnectedness, whereas targeted removals of 20% of social relations resulted in an 80% reduction in interconnectedness. Targeted removals of two core ecological resources (20% of core resource layers) resulted in a 54% reduction in interconnectedness.</a:t>
            </a:r>
          </a:p>
          <a:p>
            <a:endParaRPr lang="en-US" dirty="0"/>
          </a:p>
        </p:txBody>
      </p:sp>
      <p:sp>
        <p:nvSpPr>
          <p:cNvPr id="4" name="Slide Number Placeholder 3"/>
          <p:cNvSpPr>
            <a:spLocks noGrp="1"/>
          </p:cNvSpPr>
          <p:nvPr>
            <p:ph type="sldNum" sz="quarter" idx="10"/>
          </p:nvPr>
        </p:nvSpPr>
        <p:spPr/>
        <p:txBody>
          <a:bodyPr/>
          <a:lstStyle/>
          <a:p>
            <a:fld id="{65BCC106-8DD8-4BF3-8BD0-A05EA61672E5}" type="slidenum">
              <a:rPr lang="en-US" smtClean="0"/>
              <a:t>23</a:t>
            </a:fld>
            <a:endParaRPr lang="en-US"/>
          </a:p>
        </p:txBody>
      </p:sp>
    </p:spTree>
    <p:extLst>
      <p:ext uri="{BB962C8B-B14F-4D97-AF65-F5344CB8AC3E}">
        <p14:creationId xmlns:p14="http://schemas.microsoft.com/office/powerpoint/2010/main" val="96396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Study area with place names used in the text. Major watersheds and several jurisdictional units are shown to illustrate scale mismatch. Only two of six tribal reservations are visible at this map scale. Depicted state and federal land holdings are not exhaustive, but included for reference. Other jurisdictions and organizations are excluded</a:t>
            </a:r>
            <a:r>
              <a:rPr lang="en-US" sz="1200" kern="1200" baseline="0" dirty="0">
                <a:solidFill>
                  <a:schemeClr val="tx1"/>
                </a:solidFill>
                <a:effectLst/>
                <a:latin typeface="+mn-lt"/>
                <a:ea typeface="+mn-ea"/>
                <a:cs typeface="+mn-cs"/>
              </a:rPr>
              <a:t> for clarity</a:t>
            </a:r>
          </a:p>
          <a:p>
            <a:endParaRPr lang="en-US" sz="1200" kern="1200" baseline="0" dirty="0">
              <a:solidFill>
                <a:schemeClr val="tx1"/>
              </a:solidFill>
              <a:effectLst/>
              <a:latin typeface="+mn-lt"/>
              <a:ea typeface="+mn-ea"/>
              <a:cs typeface="+mn-cs"/>
            </a:endParaRPr>
          </a:p>
          <a:p>
            <a:r>
              <a:rPr lang="en-US" sz="2400" dirty="0"/>
              <a:t>Scale mismatches can also arise if organizations cannot work together due to (for example): </a:t>
            </a:r>
            <a:r>
              <a:rPr lang="en-US" sz="2000" dirty="0"/>
              <a:t>Lack of trust, authority inequality, insufficient resources, legitimacy and fairness issues </a:t>
            </a:r>
            <a:r>
              <a:rPr lang="en-US" sz="2400" dirty="0"/>
              <a:t>Self-assessed productivity of collaborations!</a:t>
            </a:r>
          </a:p>
          <a:p>
            <a:endParaRPr lang="en-US" sz="2400" dirty="0"/>
          </a:p>
          <a:p>
            <a:r>
              <a:rPr lang="en-US" dirty="0"/>
              <a:t>How do collaborations/coordination patterns map onto the landscape</a:t>
            </a:r>
            <a:r>
              <a:rPr lang="en-US" dirty="0">
                <a:latin typeface="Calibri" panose="020F0502020204030204" pitchFamily="34" charset="0"/>
              </a:rPr>
              <a:t>?</a:t>
            </a:r>
            <a:r>
              <a:rPr lang="en-US" dirty="0"/>
              <a:t> </a:t>
            </a:r>
          </a:p>
          <a:p>
            <a:r>
              <a:rPr lang="en-US" dirty="0"/>
              <a:t>How do collaboration/coordination patterns relate to ecological </a:t>
            </a:r>
            <a:r>
              <a:rPr lang="en-US" dirty="0" err="1"/>
              <a:t>processess</a:t>
            </a:r>
            <a:r>
              <a:rPr lang="en-US" dirty="0">
                <a:latin typeface="Calibri" panose="020F0502020204030204" pitchFamily="34" charset="0"/>
              </a:rPr>
              <a:t>? </a:t>
            </a:r>
            <a:endParaRPr lang="en-US" dirty="0">
              <a:solidFill>
                <a:schemeClr val="tx1"/>
              </a:solidFill>
            </a:endParaRPr>
          </a:p>
          <a:p>
            <a:endParaRPr lang="en-US" sz="1200" dirty="0"/>
          </a:p>
        </p:txBody>
      </p:sp>
      <p:sp>
        <p:nvSpPr>
          <p:cNvPr id="4" name="Slide Number Placeholder 3"/>
          <p:cNvSpPr>
            <a:spLocks noGrp="1"/>
          </p:cNvSpPr>
          <p:nvPr>
            <p:ph type="sldNum" sz="quarter" idx="10"/>
          </p:nvPr>
        </p:nvSpPr>
        <p:spPr/>
        <p:txBody>
          <a:bodyPr/>
          <a:lstStyle/>
          <a:p>
            <a:fld id="{65BCC106-8DD8-4BF3-8BD0-A05EA61672E5}" type="slidenum">
              <a:rPr lang="en-US" smtClean="0"/>
              <a:t>25</a:t>
            </a:fld>
            <a:endParaRPr lang="en-US"/>
          </a:p>
        </p:txBody>
      </p:sp>
    </p:spTree>
    <p:extLst>
      <p:ext uri="{BB962C8B-B14F-4D97-AF65-F5344CB8AC3E}">
        <p14:creationId xmlns:p14="http://schemas.microsoft.com/office/powerpoint/2010/main" val="1015228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Measures of network structure and quality among social nodes (n=210) working in hydrologically connected ecological nodes (n = 38). </a:t>
            </a:r>
          </a:p>
          <a:p>
            <a:r>
              <a:rPr lang="en-US" sz="1200" kern="1200" dirty="0">
                <a:solidFill>
                  <a:schemeClr val="tx1"/>
                </a:solidFill>
                <a:effectLst/>
                <a:latin typeface="+mn-lt"/>
                <a:ea typeface="+mn-ea"/>
                <a:cs typeface="+mn-cs"/>
              </a:rPr>
              <a:t>Collaborations among and between different governance levels are depicted in map tiles from left to right. Line thickness and color are used to summarize social network patterns, which are mapped onto the ecological network. </a:t>
            </a:r>
          </a:p>
          <a:p>
            <a:r>
              <a:rPr lang="en-US" sz="1200" b="1" kern="1200" dirty="0">
                <a:solidFill>
                  <a:schemeClr val="tx1"/>
                </a:solidFill>
                <a:effectLst/>
                <a:latin typeface="+mn-lt"/>
                <a:ea typeface="+mn-ea"/>
                <a:cs typeface="+mn-cs"/>
              </a:rPr>
              <a:t>if observed density </a:t>
            </a:r>
            <a:r>
              <a:rPr lang="en-US" sz="1200" kern="1200" dirty="0">
                <a:solidFill>
                  <a:schemeClr val="tx1"/>
                </a:solidFill>
                <a:effectLst/>
                <a:latin typeface="+mn-lt"/>
                <a:ea typeface="+mn-ea"/>
                <a:cs typeface="+mn-cs"/>
              </a:rPr>
              <a:t>is greater or</a:t>
            </a:r>
            <a:r>
              <a:rPr lang="en-US" sz="1200" kern="1200" baseline="0" dirty="0">
                <a:solidFill>
                  <a:schemeClr val="tx1"/>
                </a:solidFill>
                <a:effectLst/>
                <a:latin typeface="+mn-lt"/>
                <a:ea typeface="+mn-ea"/>
                <a:cs typeface="+mn-cs"/>
              </a:rPr>
              <a:t> less </a:t>
            </a:r>
            <a:r>
              <a:rPr lang="en-US" sz="1200" kern="1200" dirty="0">
                <a:solidFill>
                  <a:schemeClr val="tx1"/>
                </a:solidFill>
                <a:effectLst/>
                <a:latin typeface="+mn-lt"/>
                <a:ea typeface="+mn-ea"/>
                <a:cs typeface="+mn-cs"/>
              </a:rPr>
              <a:t>than expected (based on a 1,000 random simulations, see methods) illustrates, from a structural perspective, if scale mismatches are being overcome. This controls for the confounding effect of network size on density, which prohibits directly comparing different areas.</a:t>
            </a:r>
          </a:p>
          <a:p>
            <a:r>
              <a:rPr lang="en-US" sz="1200" kern="1200" dirty="0">
                <a:solidFill>
                  <a:schemeClr val="tx1"/>
                </a:solidFill>
                <a:effectLst/>
                <a:latin typeface="+mn-lt"/>
                <a:ea typeface="+mn-ea"/>
                <a:cs typeface="+mn-cs"/>
              </a:rPr>
              <a:t>If </a:t>
            </a:r>
            <a:r>
              <a:rPr lang="en-US" sz="1200" b="1" kern="1200" dirty="0">
                <a:solidFill>
                  <a:schemeClr val="tx1"/>
                </a:solidFill>
                <a:effectLst/>
                <a:latin typeface="+mn-lt"/>
                <a:ea typeface="+mn-ea"/>
                <a:cs typeface="+mn-cs"/>
              </a:rPr>
              <a:t>observed density is less </a:t>
            </a:r>
            <a:r>
              <a:rPr lang="en-US" sz="1200" kern="1200" dirty="0">
                <a:solidFill>
                  <a:schemeClr val="tx1"/>
                </a:solidFill>
                <a:effectLst/>
                <a:latin typeface="+mn-lt"/>
                <a:ea typeface="+mn-ea"/>
                <a:cs typeface="+mn-cs"/>
              </a:rPr>
              <a:t>than expected more edges should be present by chance and scale mismatch is not being overcome. </a:t>
            </a:r>
          </a:p>
          <a:p>
            <a:r>
              <a:rPr lang="en-US" sz="1200" kern="1200" dirty="0">
                <a:solidFill>
                  <a:schemeClr val="tx1"/>
                </a:solidFill>
                <a:effectLst/>
                <a:latin typeface="+mn-lt"/>
                <a:ea typeface="+mn-ea"/>
                <a:cs typeface="+mn-cs"/>
              </a:rPr>
              <a:t>If </a:t>
            </a:r>
            <a:r>
              <a:rPr lang="en-US" sz="1200" b="1" kern="1200" dirty="0">
                <a:solidFill>
                  <a:schemeClr val="tx1"/>
                </a:solidFill>
                <a:effectLst/>
                <a:latin typeface="+mn-lt"/>
                <a:ea typeface="+mn-ea"/>
                <a:cs typeface="+mn-cs"/>
              </a:rPr>
              <a:t>greater than expected</a:t>
            </a:r>
            <a:r>
              <a:rPr lang="en-US" sz="1200" kern="1200" dirty="0">
                <a:solidFill>
                  <a:schemeClr val="tx1"/>
                </a:solidFill>
                <a:effectLst/>
                <a:latin typeface="+mn-lt"/>
                <a:ea typeface="+mn-ea"/>
                <a:cs typeface="+mn-cs"/>
              </a:rPr>
              <a:t>, scale mismatch is being overcome.</a:t>
            </a:r>
          </a:p>
          <a:p>
            <a:r>
              <a:rPr lang="en-US" sz="1200" kern="1200" dirty="0">
                <a:solidFill>
                  <a:schemeClr val="tx1"/>
                </a:solidFill>
                <a:effectLst/>
                <a:latin typeface="+mn-lt"/>
                <a:ea typeface="+mn-ea"/>
                <a:cs typeface="+mn-cs"/>
              </a:rPr>
              <a:t>Probability values (p) are grouped at 0.05, 0.25, and 0.50 thresholds (i.e., there is less than a 5%, 25%, or 50% chance that the observation occurs randomly). </a:t>
            </a:r>
          </a:p>
          <a:p>
            <a:r>
              <a:rPr lang="en-US" sz="1200" b="1" kern="1200" dirty="0">
                <a:solidFill>
                  <a:schemeClr val="tx1"/>
                </a:solidFill>
                <a:effectLst/>
                <a:latin typeface="+mn-lt"/>
                <a:ea typeface="+mn-ea"/>
                <a:cs typeface="+mn-cs"/>
              </a:rPr>
              <a:t>Centralized</a:t>
            </a:r>
            <a:r>
              <a:rPr lang="en-US" sz="1200" kern="1200" dirty="0">
                <a:solidFill>
                  <a:schemeClr val="tx1"/>
                </a:solidFill>
                <a:effectLst/>
                <a:latin typeface="+mn-lt"/>
                <a:ea typeface="+mn-ea"/>
                <a:cs typeface="+mn-cs"/>
              </a:rPr>
              <a:t> networks are vulnerable to targeted node removal and are sometimes associated with power asymmetries, but can increase efficiency under certain conditions. CD is mathematically undefined at the aggregate level (see methods). </a:t>
            </a:r>
          </a:p>
          <a:p>
            <a:r>
              <a:rPr lang="en-US" sz="1200" b="1" kern="1200" dirty="0">
                <a:solidFill>
                  <a:schemeClr val="tx1"/>
                </a:solidFill>
                <a:effectLst/>
                <a:latin typeface="+mn-lt"/>
                <a:ea typeface="+mn-ea"/>
                <a:cs typeface="+mn-cs"/>
              </a:rPr>
              <a:t>Productivity</a:t>
            </a:r>
            <a:r>
              <a:rPr lang="en-US" sz="1200" kern="1200" dirty="0">
                <a:solidFill>
                  <a:schemeClr val="tx1"/>
                </a:solidFill>
                <a:effectLst/>
                <a:latin typeface="+mn-lt"/>
                <a:ea typeface="+mn-ea"/>
                <a:cs typeface="+mn-cs"/>
              </a:rPr>
              <a:t> depicts the ratio of productive and unproductive edges (-1 = 100% unproductive and 1 = 100% productive), as assessed by study participants, and identifies where collaboration and coordination problems may lie.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Centralization question</a:t>
            </a:r>
            <a:r>
              <a:rPr lang="en-US" sz="1200" kern="1200" dirty="0">
                <a:solidFill>
                  <a:schemeClr val="tx1"/>
                </a:solidFill>
                <a:effectLst/>
                <a:latin typeface="+mn-lt"/>
                <a:ea typeface="+mn-ea"/>
                <a:cs typeface="+mn-cs"/>
              </a:rPr>
              <a:t>: For degree centralization (CD), Freeman’s [84] formula was used for regional-to-regional edges and Everett’s and </a:t>
            </a:r>
            <a:r>
              <a:rPr lang="en-US" sz="1200" kern="1200" dirty="0" err="1">
                <a:solidFill>
                  <a:schemeClr val="tx1"/>
                </a:solidFill>
                <a:effectLst/>
                <a:latin typeface="+mn-lt"/>
                <a:ea typeface="+mn-ea"/>
                <a:cs typeface="+mn-cs"/>
              </a:rPr>
              <a:t>Borgatti’s</a:t>
            </a:r>
            <a:r>
              <a:rPr lang="en-US" sz="1200" kern="1200" dirty="0">
                <a:solidFill>
                  <a:schemeClr val="tx1"/>
                </a:solidFill>
                <a:effectLst/>
                <a:latin typeface="+mn-lt"/>
                <a:ea typeface="+mn-ea"/>
                <a:cs typeface="+mn-cs"/>
              </a:rPr>
              <a:t> [85], modified</a:t>
            </a:r>
          </a:p>
          <a:p>
            <a:r>
              <a:rPr lang="en-US" sz="1200" kern="1200" dirty="0">
                <a:solidFill>
                  <a:schemeClr val="tx1"/>
                </a:solidFill>
                <a:effectLst/>
                <a:latin typeface="+mn-lt"/>
                <a:ea typeface="+mn-ea"/>
                <a:cs typeface="+mn-cs"/>
              </a:rPr>
              <a:t>bipartite CD was used for local-to-local and local-to-regional. Following Everett and </a:t>
            </a:r>
            <a:r>
              <a:rPr lang="en-US" sz="1200" kern="1200" dirty="0" err="1">
                <a:solidFill>
                  <a:schemeClr val="tx1"/>
                </a:solidFill>
                <a:effectLst/>
                <a:latin typeface="+mn-lt"/>
                <a:ea typeface="+mn-ea"/>
                <a:cs typeface="+mn-cs"/>
              </a:rPr>
              <a:t>Borgatti</a:t>
            </a:r>
            <a:r>
              <a:rPr lang="en-US" sz="1200" kern="1200" dirty="0">
                <a:solidFill>
                  <a:schemeClr val="tx1"/>
                </a:solidFill>
                <a:effectLst/>
                <a:latin typeface="+mn-lt"/>
                <a:ea typeface="+mn-ea"/>
                <a:cs typeface="+mn-cs"/>
              </a:rPr>
              <a:t> [85], isolates (nodes with no SS edges) were ignored for all CD measures, and nodal centrality</a:t>
            </a:r>
          </a:p>
          <a:p>
            <a:r>
              <a:rPr lang="en-US" sz="1200" kern="1200" dirty="0">
                <a:solidFill>
                  <a:schemeClr val="tx1"/>
                </a:solidFill>
                <a:effectLst/>
                <a:latin typeface="+mn-lt"/>
                <a:ea typeface="+mn-ea"/>
                <a:cs typeface="+mn-cs"/>
              </a:rPr>
              <a:t>was normalized by the number of nodes in the opposite node set for bipartite measures. Centralization for the summation of all edges was not calculated because this</a:t>
            </a:r>
          </a:p>
          <a:p>
            <a:r>
              <a:rPr lang="en-US" sz="1200" kern="1200" dirty="0">
                <a:solidFill>
                  <a:schemeClr val="tx1"/>
                </a:solidFill>
                <a:effectLst/>
                <a:latin typeface="+mn-lt"/>
                <a:ea typeface="+mn-ea"/>
                <a:cs typeface="+mn-cs"/>
              </a:rPr>
              <a:t>is essentially a hybrid between a normal and bipartite network structure and no formal equation exists to define centralization in this hybrid case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edges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5BCC106-8DD8-4BF3-8BD0-A05EA61672E5}" type="slidenum">
              <a:rPr lang="en-US" smtClean="0"/>
              <a:t>29</a:t>
            </a:fld>
            <a:endParaRPr lang="en-US"/>
          </a:p>
        </p:txBody>
      </p:sp>
    </p:spTree>
    <p:extLst>
      <p:ext uri="{BB962C8B-B14F-4D97-AF65-F5344CB8AC3E}">
        <p14:creationId xmlns:p14="http://schemas.microsoft.com/office/powerpoint/2010/main" val="94451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Habitat integrity index plotted against productivity. </a:t>
            </a:r>
          </a:p>
          <a:p>
            <a:r>
              <a:rPr lang="en-US" sz="1200" kern="1200" dirty="0">
                <a:solidFill>
                  <a:schemeClr val="tx1"/>
                </a:solidFill>
                <a:effectLst/>
                <a:latin typeface="+mn-lt"/>
                <a:ea typeface="+mn-ea"/>
                <a:cs typeface="+mn-cs"/>
              </a:rPr>
              <a:t>A) Average productivity edge values were calculated for each ecological node (HUC 10s). Local-to-regional is shown as an example. HUC 10s and smaller habitat integrity units were spatially joined to combine social and ecological attributes. </a:t>
            </a:r>
          </a:p>
          <a:p>
            <a:r>
              <a:rPr lang="en-US" sz="1200" kern="1200" dirty="0">
                <a:solidFill>
                  <a:schemeClr val="tx1"/>
                </a:solidFill>
                <a:effectLst/>
                <a:latin typeface="+mn-lt"/>
                <a:ea typeface="+mn-ea"/>
                <a:cs typeface="+mn-cs"/>
              </a:rPr>
              <a:t>B) Habitat integrity is plotted against productivity to simultaneously consider ecological and social opportunities and challenges for restoration</a:t>
            </a:r>
          </a:p>
          <a:p>
            <a:endParaRPr lang="en-US" dirty="0"/>
          </a:p>
        </p:txBody>
      </p:sp>
      <p:sp>
        <p:nvSpPr>
          <p:cNvPr id="4" name="Slide Number Placeholder 3"/>
          <p:cNvSpPr>
            <a:spLocks noGrp="1"/>
          </p:cNvSpPr>
          <p:nvPr>
            <p:ph type="sldNum" sz="quarter" idx="10"/>
          </p:nvPr>
        </p:nvSpPr>
        <p:spPr/>
        <p:txBody>
          <a:bodyPr/>
          <a:lstStyle/>
          <a:p>
            <a:fld id="{65BCC106-8DD8-4BF3-8BD0-A05EA61672E5}" type="slidenum">
              <a:rPr lang="en-US" smtClean="0"/>
              <a:t>30</a:t>
            </a:fld>
            <a:endParaRPr lang="en-US"/>
          </a:p>
        </p:txBody>
      </p:sp>
    </p:spTree>
    <p:extLst>
      <p:ext uri="{BB962C8B-B14F-4D97-AF65-F5344CB8AC3E}">
        <p14:creationId xmlns:p14="http://schemas.microsoft.com/office/powerpoint/2010/main" val="20016667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7CCF22A-2659-3145-B6ED-992DD70D37C5}" type="datetime1">
              <a:rPr lang="en-US" smtClean="0"/>
              <a:t>5/13/21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4226AA3-17E5-2243-813E-6E2FA7F4A0D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6F965A-F609-3044-B097-9610B7B13BB5}" type="datetime1">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1F97A6-EF1E-7245-BCAB-44161F8C922A}"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D6A4C-8D79-D348-8561-9A144F42F32C}"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ACF42F-205A-0848-BC29-874ACD416A13}"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18A0E2-339D-554D-A95B-75530353492C}"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E14D9C-F5FA-624F-B140-6D98CE074632}"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BA510-6496-8F42-8E03-68F2211CAC8D}"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D22C0-2B56-BF40-8EA6-B06279EBB9FB}"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2AE469-0637-2B45-9E2F-EB28082C9976}"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637658" y="0"/>
            <a:ext cx="551167" cy="377825"/>
          </a:xfrm>
        </p:spPr>
        <p:txBody>
          <a:bodyPr/>
          <a:lstStyle>
            <a:lvl1pPr>
              <a:defRPr sz="1400"/>
            </a:lvl1pPr>
          </a:lstStyle>
          <a:p>
            <a:fld id="{34226AA3-17E5-2243-813E-6E2FA7F4A0D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385FC4-9B4E-134C-BC33-68EB38AE16B6}" type="datetime1">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C5D660-807E-6146-8812-D0A7E3E57339}" type="datetime1">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27C37D-9CB6-E14D-8FB7-7B7F89D8A32A}" type="datetime1">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A4F06F-1656-0F45-8519-C03C819AF704}" type="datetime1">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A93167B-12B5-684B-B633-2CA3E4662F2F}" type="datetime1">
              <a:rPr lang="en-US" smtClean="0"/>
              <a:t>5/13/21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4D7FAC-FB25-7844-BD28-EDF69CA2FBA7}" type="datetime1">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37E7C0-E2A4-B24B-BC5A-014E87D1E1B4}" type="datetime1">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26AA3-17E5-2243-813E-6E2FA7F4A0D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2DEC6C-B5B6-7A4C-87D7-2F7EA47604C4}" type="datetime1">
              <a:rPr lang="en-US" smtClean="0"/>
              <a:t>5/13/21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226AA3-17E5-2243-813E-6E2FA7F4A0D8}" type="slidenum">
              <a:rPr lang="en-US" smtClean="0"/>
              <a:t>‹#›</a:t>
            </a:fld>
            <a:endParaRPr lang="en-US"/>
          </a:p>
        </p:txBody>
      </p:sp>
    </p:spTree>
    <p:extLst>
      <p:ext uri="{BB962C8B-B14F-4D97-AF65-F5344CB8AC3E}">
        <p14:creationId xmlns:p14="http://schemas.microsoft.com/office/powerpoint/2010/main" val="61629948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opo.baggio@ucf.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9248" y="685800"/>
            <a:ext cx="8528361" cy="1942568"/>
          </a:xfrm>
        </p:spPr>
        <p:txBody>
          <a:bodyPr>
            <a:normAutofit/>
          </a:bodyPr>
          <a:lstStyle/>
          <a:p>
            <a:r>
              <a:rPr lang="en-US" sz="6000" dirty="0"/>
              <a:t>Social-Ecological Network Analysis</a:t>
            </a:r>
          </a:p>
        </p:txBody>
      </p:sp>
      <p:sp>
        <p:nvSpPr>
          <p:cNvPr id="5" name="Subtitle 4">
            <a:extLst>
              <a:ext uri="{FF2B5EF4-FFF2-40B4-BE49-F238E27FC236}">
                <a16:creationId xmlns:a16="http://schemas.microsoft.com/office/drawing/2014/main" id="{0DEA7677-A15D-AC4A-B060-9071CEEFEAA3}"/>
              </a:ext>
            </a:extLst>
          </p:cNvPr>
          <p:cNvSpPr>
            <a:spLocks noGrp="1"/>
          </p:cNvSpPr>
          <p:nvPr>
            <p:ph type="subTitle" idx="1"/>
          </p:nvPr>
        </p:nvSpPr>
        <p:spPr>
          <a:xfrm>
            <a:off x="4178298" y="4017432"/>
            <a:ext cx="7213601" cy="2472268"/>
          </a:xfrm>
        </p:spPr>
        <p:txBody>
          <a:bodyPr>
            <a:normAutofit fontScale="92500" lnSpcReduction="10000"/>
          </a:bodyPr>
          <a:lstStyle/>
          <a:p>
            <a:r>
              <a:rPr lang="en-US" dirty="0"/>
              <a:t>Jacopo A. Baggio, PhD</a:t>
            </a:r>
          </a:p>
          <a:p>
            <a:r>
              <a:rPr lang="en-US" dirty="0"/>
              <a:t>School of Politics, Security and International Affairs</a:t>
            </a:r>
          </a:p>
          <a:p>
            <a:r>
              <a:rPr lang="en-US" dirty="0"/>
              <a:t>Sustainable Coastal System Cluster, National Center for Integrated Coastal Research</a:t>
            </a:r>
          </a:p>
          <a:p>
            <a:r>
              <a:rPr lang="en-US" dirty="0"/>
              <a:t>University of Central Florida</a:t>
            </a:r>
          </a:p>
          <a:p>
            <a:r>
              <a:rPr lang="en-US" dirty="0"/>
              <a:t>Email: </a:t>
            </a:r>
            <a:r>
              <a:rPr lang="en-US" dirty="0">
                <a:hlinkClick r:id="rId2"/>
              </a:rPr>
              <a:t>Jacopo.baggio@ucf.edu</a:t>
            </a:r>
            <a:endParaRPr lang="en-US" dirty="0"/>
          </a:p>
          <a:p>
            <a:r>
              <a:rPr lang="en-US" dirty="0"/>
              <a:t>Twitter: @Jacopo_80</a:t>
            </a:r>
          </a:p>
        </p:txBody>
      </p:sp>
    </p:spTree>
    <p:extLst>
      <p:ext uri="{BB962C8B-B14F-4D97-AF65-F5344CB8AC3E}">
        <p14:creationId xmlns:p14="http://schemas.microsoft.com/office/powerpoint/2010/main" val="25554611"/>
      </p:ext>
    </p:extLst>
  </p:cSld>
  <p:clrMapOvr>
    <a:masterClrMapping/>
  </p:clrMapOvr>
  <mc:AlternateContent xmlns:mc="http://schemas.openxmlformats.org/markup-compatibility/2006" xmlns:p14="http://schemas.microsoft.com/office/powerpoint/2010/main">
    <mc:Choice Requires="p14">
      <p:transition spd="slow" p14:dur="2000" advTm="1631"/>
    </mc:Choice>
    <mc:Fallback xmlns="">
      <p:transition spd="slow" advTm="16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960" y="2023491"/>
            <a:ext cx="8893683" cy="2891409"/>
          </a:xfrm>
        </p:spPr>
        <p:txBody>
          <a:bodyPr>
            <a:normAutofit/>
          </a:bodyPr>
          <a:lstStyle/>
          <a:p>
            <a:pPr algn="ctr"/>
            <a:r>
              <a:rPr lang="en-GB" altLang="x-none" sz="4800" dirty="0"/>
              <a:t>From figures to Matrices…</a:t>
            </a:r>
            <a:endParaRPr lang="en-US" sz="4800" dirty="0"/>
          </a:p>
        </p:txBody>
      </p:sp>
      <p:sp>
        <p:nvSpPr>
          <p:cNvPr id="4" name="Slide Number Placeholder 3"/>
          <p:cNvSpPr>
            <a:spLocks noGrp="1"/>
          </p:cNvSpPr>
          <p:nvPr>
            <p:ph type="sldNum" sz="quarter" idx="12"/>
          </p:nvPr>
        </p:nvSpPr>
        <p:spPr/>
        <p:txBody>
          <a:bodyPr/>
          <a:lstStyle/>
          <a:p>
            <a:fld id="{FF73EE90-E2F9-E448-A532-1567609E6E86}" type="slidenum">
              <a:rPr lang="en-US" smtClean="0"/>
              <a:t>10</a:t>
            </a:fld>
            <a:endParaRPr lang="en-US"/>
          </a:p>
        </p:txBody>
      </p:sp>
    </p:spTree>
    <p:extLst>
      <p:ext uri="{BB962C8B-B14F-4D97-AF65-F5344CB8AC3E}">
        <p14:creationId xmlns:p14="http://schemas.microsoft.com/office/powerpoint/2010/main" val="1515397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131425" cy="857253"/>
          </a:xfrm>
        </p:spPr>
        <p:txBody>
          <a:bodyPr/>
          <a:lstStyle/>
          <a:p>
            <a:r>
              <a:rPr lang="en-US" dirty="0"/>
              <a:t>Network: Mathematical Representation</a:t>
            </a:r>
          </a:p>
        </p:txBody>
      </p:sp>
      <p:sp>
        <p:nvSpPr>
          <p:cNvPr id="4" name="Slide Number Placeholder 3"/>
          <p:cNvSpPr>
            <a:spLocks noGrp="1"/>
          </p:cNvSpPr>
          <p:nvPr>
            <p:ph type="sldNum" sz="quarter" idx="12"/>
          </p:nvPr>
        </p:nvSpPr>
        <p:spPr/>
        <p:txBody>
          <a:bodyPr/>
          <a:lstStyle/>
          <a:p>
            <a:fld id="{FF73EE90-E2F9-E448-A532-1567609E6E86}" type="slidenum">
              <a:rPr lang="en-US" smtClean="0"/>
              <a:t>11</a:t>
            </a:fld>
            <a:endParaRPr lang="en-US"/>
          </a:p>
        </p:txBody>
      </p:sp>
      <p:grpSp>
        <p:nvGrpSpPr>
          <p:cNvPr id="16" name="Group 22"/>
          <p:cNvGrpSpPr>
            <a:grpSpLocks/>
          </p:cNvGrpSpPr>
          <p:nvPr/>
        </p:nvGrpSpPr>
        <p:grpSpPr bwMode="auto">
          <a:xfrm>
            <a:off x="2769256" y="857254"/>
            <a:ext cx="5350590" cy="1199692"/>
            <a:chOff x="2375" y="2596"/>
            <a:chExt cx="2617" cy="621"/>
          </a:xfrm>
        </p:grpSpPr>
        <p:sp>
          <p:nvSpPr>
            <p:cNvPr id="17" name="Text Box 20"/>
            <p:cNvSpPr txBox="1">
              <a:spLocks noChangeArrowheads="1"/>
            </p:cNvSpPr>
            <p:nvPr/>
          </p:nvSpPr>
          <p:spPr bwMode="auto">
            <a:xfrm>
              <a:off x="2375" y="2596"/>
              <a:ext cx="2617"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it-IT" altLang="x-none" sz="2400" dirty="0"/>
                <a:t>		  	V = {v</a:t>
              </a:r>
              <a:r>
                <a:rPr lang="it-IT" altLang="x-none" sz="2400" baseline="-25000" dirty="0"/>
                <a:t>1</a:t>
              </a:r>
              <a:r>
                <a:rPr lang="it-IT" altLang="x-none" sz="2400" dirty="0"/>
                <a:t>…</a:t>
              </a:r>
              <a:r>
                <a:rPr lang="it-IT" altLang="x-none" sz="2400" dirty="0" err="1"/>
                <a:t>v</a:t>
              </a:r>
              <a:r>
                <a:rPr lang="it-IT" altLang="x-none" sz="2400" baseline="-25000" dirty="0" err="1"/>
                <a:t>n</a:t>
              </a:r>
              <a:r>
                <a:rPr lang="it-IT" altLang="x-none" sz="2400" dirty="0"/>
                <a:t>}</a:t>
              </a:r>
            </a:p>
            <a:p>
              <a:r>
                <a:rPr lang="it-IT" altLang="x-none" sz="2400" dirty="0"/>
                <a:t>Network: G(V,E) </a:t>
              </a:r>
            </a:p>
            <a:p>
              <a:r>
                <a:rPr lang="it-IT" altLang="x-none" sz="2400" dirty="0"/>
                <a:t>		     	E = {e</a:t>
              </a:r>
              <a:r>
                <a:rPr lang="it-IT" altLang="x-none" sz="2400" baseline="-25000" dirty="0"/>
                <a:t>1</a:t>
              </a:r>
              <a:r>
                <a:rPr lang="it-IT" altLang="x-none" sz="2400" dirty="0"/>
                <a:t>…e</a:t>
              </a:r>
              <a:r>
                <a:rPr lang="it-IT" altLang="x-none" sz="2400" baseline="-25000" dirty="0"/>
                <a:t>n</a:t>
              </a:r>
              <a:r>
                <a:rPr lang="it-IT" altLang="x-none" sz="2400" dirty="0"/>
                <a:t>}</a:t>
              </a:r>
            </a:p>
          </p:txBody>
        </p:sp>
        <p:sp>
          <p:nvSpPr>
            <p:cNvPr id="18" name="AutoShape 21"/>
            <p:cNvSpPr>
              <a:spLocks/>
            </p:cNvSpPr>
            <p:nvPr/>
          </p:nvSpPr>
          <p:spPr bwMode="auto">
            <a:xfrm>
              <a:off x="3437" y="2658"/>
              <a:ext cx="247" cy="519"/>
            </a:xfrm>
            <a:prstGeom prst="leftBrace">
              <a:avLst>
                <a:gd name="adj1" fmla="val 2808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sp>
        <p:nvSpPr>
          <p:cNvPr id="19" name="Text Box 23"/>
          <p:cNvSpPr txBox="1">
            <a:spLocks noChangeArrowheads="1"/>
          </p:cNvSpPr>
          <p:nvPr/>
        </p:nvSpPr>
        <p:spPr bwMode="auto">
          <a:xfrm>
            <a:off x="7615887" y="2171076"/>
            <a:ext cx="442981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it-IT" altLang="x-none" sz="2800" dirty="0"/>
              <a:t>Networks can be:</a:t>
            </a:r>
          </a:p>
          <a:p>
            <a:pPr marL="457200" indent="-457200">
              <a:buFont typeface="Arial" charset="0"/>
              <a:buChar char="•"/>
            </a:pPr>
            <a:r>
              <a:rPr lang="it-IT" altLang="x-none" sz="2800" dirty="0" err="1"/>
              <a:t>Undirected-unweighted</a:t>
            </a:r>
            <a:r>
              <a:rPr lang="it-IT" altLang="x-none" sz="2800" dirty="0"/>
              <a:t> (</a:t>
            </a:r>
            <a:r>
              <a:rPr lang="it-IT" altLang="x-none" sz="2800" dirty="0" err="1"/>
              <a:t>upper-left</a:t>
            </a:r>
            <a:r>
              <a:rPr lang="it-IT" altLang="x-none" sz="2800" dirty="0"/>
              <a:t>)</a:t>
            </a:r>
          </a:p>
          <a:p>
            <a:pPr marL="457200" indent="-457200">
              <a:buFont typeface="Arial" charset="0"/>
              <a:buChar char="•"/>
            </a:pPr>
            <a:r>
              <a:rPr lang="it-IT" altLang="x-none" sz="2800" dirty="0" err="1"/>
              <a:t>Directed-unweighted</a:t>
            </a:r>
            <a:r>
              <a:rPr lang="it-IT" altLang="x-none" sz="2800" dirty="0"/>
              <a:t> (</a:t>
            </a:r>
            <a:r>
              <a:rPr lang="it-IT" altLang="x-none" sz="2800" dirty="0" err="1"/>
              <a:t>upper</a:t>
            </a:r>
            <a:r>
              <a:rPr lang="it-IT" altLang="x-none" sz="2800" dirty="0"/>
              <a:t>-right)</a:t>
            </a:r>
          </a:p>
          <a:p>
            <a:pPr marL="457200" indent="-457200">
              <a:buFont typeface="Arial" charset="0"/>
              <a:buChar char="•"/>
            </a:pPr>
            <a:r>
              <a:rPr lang="it-IT" altLang="x-none" sz="2800" dirty="0" err="1"/>
              <a:t>Undirected-weighted</a:t>
            </a:r>
            <a:r>
              <a:rPr lang="it-IT" altLang="x-none" sz="2800" dirty="0"/>
              <a:t> (</a:t>
            </a:r>
            <a:r>
              <a:rPr lang="it-IT" altLang="x-none" sz="2800" dirty="0" err="1"/>
              <a:t>lower-left</a:t>
            </a:r>
            <a:r>
              <a:rPr lang="it-IT" altLang="x-none" sz="2800" dirty="0"/>
              <a:t>)</a:t>
            </a:r>
          </a:p>
          <a:p>
            <a:pPr marL="457200" indent="-457200">
              <a:buFont typeface="Arial" charset="0"/>
              <a:buChar char="•"/>
            </a:pPr>
            <a:r>
              <a:rPr lang="it-IT" altLang="x-none" sz="2800" dirty="0" err="1"/>
              <a:t>Directed-weighted</a:t>
            </a:r>
            <a:r>
              <a:rPr lang="it-IT" altLang="x-none" sz="2800" dirty="0"/>
              <a:t> </a:t>
            </a:r>
            <a:br>
              <a:rPr lang="it-IT" altLang="x-none" sz="2800" dirty="0"/>
            </a:br>
            <a:r>
              <a:rPr lang="it-IT" altLang="x-none" sz="2800" dirty="0"/>
              <a:t>(</a:t>
            </a:r>
            <a:r>
              <a:rPr lang="it-IT" altLang="x-none" sz="2800" dirty="0" err="1"/>
              <a:t>lower</a:t>
            </a:r>
            <a:r>
              <a:rPr lang="it-IT" altLang="x-none" sz="2800" dirty="0"/>
              <a:t>-right)</a:t>
            </a:r>
          </a:p>
        </p:txBody>
      </p:sp>
      <p:pic>
        <p:nvPicPr>
          <p:cNvPr id="24" name="Picture 23"/>
          <p:cNvPicPr>
            <a:picLocks noChangeAspect="1"/>
          </p:cNvPicPr>
          <p:nvPr/>
        </p:nvPicPr>
        <p:blipFill>
          <a:blip r:embed="rId2"/>
          <a:stretch>
            <a:fillRect/>
          </a:stretch>
        </p:blipFill>
        <p:spPr>
          <a:xfrm>
            <a:off x="124620" y="2256352"/>
            <a:ext cx="7258922" cy="4384781"/>
          </a:xfrm>
          <a:prstGeom prst="rect">
            <a:avLst/>
          </a:prstGeom>
        </p:spPr>
      </p:pic>
    </p:spTree>
    <p:extLst>
      <p:ext uri="{BB962C8B-B14F-4D97-AF65-F5344CB8AC3E}">
        <p14:creationId xmlns:p14="http://schemas.microsoft.com/office/powerpoint/2010/main" val="1642511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FA05-32C4-C149-8C82-FF8F09363D47}"/>
              </a:ext>
            </a:extLst>
          </p:cNvPr>
          <p:cNvSpPr>
            <a:spLocks noGrp="1"/>
          </p:cNvSpPr>
          <p:nvPr>
            <p:ph type="title"/>
          </p:nvPr>
        </p:nvSpPr>
        <p:spPr>
          <a:xfrm>
            <a:off x="243901" y="129884"/>
            <a:ext cx="1644169" cy="1456267"/>
          </a:xfrm>
        </p:spPr>
        <p:txBody>
          <a:bodyPr>
            <a:normAutofit/>
          </a:bodyPr>
          <a:lstStyle/>
          <a:p>
            <a:r>
              <a:rPr lang="en-US" sz="2800" dirty="0"/>
              <a:t>Nodes</a:t>
            </a:r>
          </a:p>
        </p:txBody>
      </p:sp>
      <p:sp>
        <p:nvSpPr>
          <p:cNvPr id="4" name="Left-Right Arrow 3">
            <a:extLst>
              <a:ext uri="{FF2B5EF4-FFF2-40B4-BE49-F238E27FC236}">
                <a16:creationId xmlns:a16="http://schemas.microsoft.com/office/drawing/2014/main" id="{95420C6F-0FDB-0A49-A7AB-2068D67BC163}"/>
              </a:ext>
            </a:extLst>
          </p:cNvPr>
          <p:cNvSpPr/>
          <p:nvPr/>
        </p:nvSpPr>
        <p:spPr>
          <a:xfrm>
            <a:off x="1491174" y="622692"/>
            <a:ext cx="1216152" cy="484632"/>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Left-Right Arrow 4">
            <a:extLst>
              <a:ext uri="{FF2B5EF4-FFF2-40B4-BE49-F238E27FC236}">
                <a16:creationId xmlns:a16="http://schemas.microsoft.com/office/drawing/2014/main" id="{FAC3A4F8-A2B8-8B4D-8A0F-EDAC6F606D33}"/>
              </a:ext>
            </a:extLst>
          </p:cNvPr>
          <p:cNvSpPr/>
          <p:nvPr/>
        </p:nvSpPr>
        <p:spPr>
          <a:xfrm>
            <a:off x="5682677" y="615701"/>
            <a:ext cx="1216152" cy="484632"/>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sp>
        <p:nvSpPr>
          <p:cNvPr id="6" name="Title 1">
            <a:extLst>
              <a:ext uri="{FF2B5EF4-FFF2-40B4-BE49-F238E27FC236}">
                <a16:creationId xmlns:a16="http://schemas.microsoft.com/office/drawing/2014/main" id="{B74BAA7C-FFA8-FE47-8D2E-BC6E85DBD928}"/>
              </a:ext>
            </a:extLst>
          </p:cNvPr>
          <p:cNvSpPr txBox="1">
            <a:spLocks/>
          </p:cNvSpPr>
          <p:nvPr/>
        </p:nvSpPr>
        <p:spPr>
          <a:xfrm>
            <a:off x="2642946" y="136874"/>
            <a:ext cx="3708120"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Configurations</a:t>
            </a:r>
          </a:p>
          <a:p>
            <a:r>
              <a:rPr lang="en-US" sz="2800" dirty="0"/>
              <a:t>Motifs/Graphlets</a:t>
            </a:r>
          </a:p>
        </p:txBody>
      </p:sp>
      <p:sp>
        <p:nvSpPr>
          <p:cNvPr id="7" name="Title 1">
            <a:extLst>
              <a:ext uri="{FF2B5EF4-FFF2-40B4-BE49-F238E27FC236}">
                <a16:creationId xmlns:a16="http://schemas.microsoft.com/office/drawing/2014/main" id="{68CA4C21-FB72-AC49-80F9-96BBD8173A47}"/>
              </a:ext>
            </a:extLst>
          </p:cNvPr>
          <p:cNvSpPr txBox="1">
            <a:spLocks/>
          </p:cNvSpPr>
          <p:nvPr/>
        </p:nvSpPr>
        <p:spPr>
          <a:xfrm>
            <a:off x="6929986" y="136874"/>
            <a:ext cx="2460811"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Networks</a:t>
            </a:r>
          </a:p>
        </p:txBody>
      </p:sp>
      <p:sp>
        <p:nvSpPr>
          <p:cNvPr id="10" name="Title 1">
            <a:extLst>
              <a:ext uri="{FF2B5EF4-FFF2-40B4-BE49-F238E27FC236}">
                <a16:creationId xmlns:a16="http://schemas.microsoft.com/office/drawing/2014/main" id="{7EE4659C-7B04-A74A-86B9-256271B483C2}"/>
              </a:ext>
            </a:extLst>
          </p:cNvPr>
          <p:cNvSpPr txBox="1">
            <a:spLocks/>
          </p:cNvSpPr>
          <p:nvPr/>
        </p:nvSpPr>
        <p:spPr>
          <a:xfrm>
            <a:off x="9984407" y="136874"/>
            <a:ext cx="2460811"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Robustness/</a:t>
            </a:r>
          </a:p>
          <a:p>
            <a:r>
              <a:rPr lang="en-US" sz="2800" dirty="0"/>
              <a:t>Resilience</a:t>
            </a:r>
          </a:p>
        </p:txBody>
      </p:sp>
      <p:sp>
        <p:nvSpPr>
          <p:cNvPr id="11" name="Left-Right Arrow 10">
            <a:extLst>
              <a:ext uri="{FF2B5EF4-FFF2-40B4-BE49-F238E27FC236}">
                <a16:creationId xmlns:a16="http://schemas.microsoft.com/office/drawing/2014/main" id="{E716CF11-95A5-324B-9F52-13404B7DB569}"/>
              </a:ext>
            </a:extLst>
          </p:cNvPr>
          <p:cNvSpPr/>
          <p:nvPr/>
        </p:nvSpPr>
        <p:spPr>
          <a:xfrm>
            <a:off x="8722408" y="622692"/>
            <a:ext cx="1216152" cy="484632"/>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grpSp>
        <p:nvGrpSpPr>
          <p:cNvPr id="164" name="Group 163">
            <a:extLst>
              <a:ext uri="{FF2B5EF4-FFF2-40B4-BE49-F238E27FC236}">
                <a16:creationId xmlns:a16="http://schemas.microsoft.com/office/drawing/2014/main" id="{70AB133F-398A-704A-962A-1255773B769C}"/>
              </a:ext>
            </a:extLst>
          </p:cNvPr>
          <p:cNvGrpSpPr/>
          <p:nvPr/>
        </p:nvGrpSpPr>
        <p:grpSpPr>
          <a:xfrm>
            <a:off x="1165051" y="1467722"/>
            <a:ext cx="9861897" cy="5181600"/>
            <a:chOff x="1314542" y="1222557"/>
            <a:chExt cx="9861897" cy="5181600"/>
          </a:xfrm>
        </p:grpSpPr>
        <p:grpSp>
          <p:nvGrpSpPr>
            <p:cNvPr id="129" name="Group 128">
              <a:extLst>
                <a:ext uri="{FF2B5EF4-FFF2-40B4-BE49-F238E27FC236}">
                  <a16:creationId xmlns:a16="http://schemas.microsoft.com/office/drawing/2014/main" id="{9766AED8-E379-4443-99FF-3378D18E2DFF}"/>
                </a:ext>
              </a:extLst>
            </p:cNvPr>
            <p:cNvGrpSpPr/>
            <p:nvPr/>
          </p:nvGrpSpPr>
          <p:grpSpPr>
            <a:xfrm>
              <a:off x="6830937" y="1302917"/>
              <a:ext cx="4345502" cy="5020881"/>
              <a:chOff x="6509332" y="883839"/>
              <a:chExt cx="3916049" cy="5020881"/>
            </a:xfrm>
          </p:grpSpPr>
          <p:grpSp>
            <p:nvGrpSpPr>
              <p:cNvPr id="130" name="Group 129">
                <a:extLst>
                  <a:ext uri="{FF2B5EF4-FFF2-40B4-BE49-F238E27FC236}">
                    <a16:creationId xmlns:a16="http://schemas.microsoft.com/office/drawing/2014/main" id="{28AA835A-29DD-D94A-BC50-1E54F3AC5990}"/>
                  </a:ext>
                </a:extLst>
              </p:cNvPr>
              <p:cNvGrpSpPr/>
              <p:nvPr/>
            </p:nvGrpSpPr>
            <p:grpSpPr>
              <a:xfrm>
                <a:off x="6509332" y="883839"/>
                <a:ext cx="3261943" cy="5020881"/>
                <a:chOff x="6509332" y="883839"/>
                <a:chExt cx="3261943" cy="5020881"/>
              </a:xfrm>
            </p:grpSpPr>
            <p:pic>
              <p:nvPicPr>
                <p:cNvPr id="132" name="Picture 22">
                  <a:extLst>
                    <a:ext uri="{FF2B5EF4-FFF2-40B4-BE49-F238E27FC236}">
                      <a16:creationId xmlns:a16="http://schemas.microsoft.com/office/drawing/2014/main" id="{2F101DFF-2CD8-B541-B69A-BF942EF7D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499" y="883839"/>
                  <a:ext cx="3067776" cy="5020881"/>
                </a:xfrm>
                <a:prstGeom prst="rect">
                  <a:avLst/>
                </a:prstGeom>
                <a:noFill/>
                <a:extLst>
                  <a:ext uri="{909E8E84-426E-40DD-AFC4-6F175D3DCCD1}">
                    <a14:hiddenFill xmlns:a14="http://schemas.microsoft.com/office/drawing/2010/main">
                      <a:solidFill>
                        <a:srgbClr val="FFFFFF"/>
                      </a:solidFill>
                    </a14:hiddenFill>
                  </a:ext>
                </a:extLst>
              </p:spPr>
            </p:pic>
            <p:grpSp>
              <p:nvGrpSpPr>
                <p:cNvPr id="135" name="Group 134">
                  <a:extLst>
                    <a:ext uri="{FF2B5EF4-FFF2-40B4-BE49-F238E27FC236}">
                      <a16:creationId xmlns:a16="http://schemas.microsoft.com/office/drawing/2014/main" id="{74C73EC2-CEC8-CD4A-BC40-0E46EF76F905}"/>
                    </a:ext>
                  </a:extLst>
                </p:cNvPr>
                <p:cNvGrpSpPr/>
                <p:nvPr/>
              </p:nvGrpSpPr>
              <p:grpSpPr>
                <a:xfrm>
                  <a:off x="6509332" y="946558"/>
                  <a:ext cx="3259168" cy="4866664"/>
                  <a:chOff x="6509332" y="946558"/>
                  <a:chExt cx="3259168" cy="4866664"/>
                </a:xfrm>
              </p:grpSpPr>
              <p:sp>
                <p:nvSpPr>
                  <p:cNvPr id="136" name="TextBox 135">
                    <a:extLst>
                      <a:ext uri="{FF2B5EF4-FFF2-40B4-BE49-F238E27FC236}">
                        <a16:creationId xmlns:a16="http://schemas.microsoft.com/office/drawing/2014/main" id="{10C9AA15-7489-5848-875F-77CED8055609}"/>
                      </a:ext>
                    </a:extLst>
                  </p:cNvPr>
                  <p:cNvSpPr txBox="1"/>
                  <p:nvPr/>
                </p:nvSpPr>
                <p:spPr>
                  <a:xfrm>
                    <a:off x="6509332" y="946558"/>
                    <a:ext cx="2755468"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Disturbance Regime 1</a:t>
                    </a:r>
                  </a:p>
                </p:txBody>
              </p:sp>
              <p:sp>
                <p:nvSpPr>
                  <p:cNvPr id="137" name="TextBox 136">
                    <a:extLst>
                      <a:ext uri="{FF2B5EF4-FFF2-40B4-BE49-F238E27FC236}">
                        <a16:creationId xmlns:a16="http://schemas.microsoft.com/office/drawing/2014/main" id="{290E00E2-296C-B746-95B4-C3B0C25C2A05}"/>
                      </a:ext>
                    </a:extLst>
                  </p:cNvPr>
                  <p:cNvSpPr txBox="1"/>
                  <p:nvPr/>
                </p:nvSpPr>
                <p:spPr>
                  <a:xfrm>
                    <a:off x="8900518" y="1303126"/>
                    <a:ext cx="867982"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Viable</a:t>
                    </a:r>
                  </a:p>
                </p:txBody>
              </p:sp>
              <p:sp>
                <p:nvSpPr>
                  <p:cNvPr id="139" name="TextBox 138">
                    <a:extLst>
                      <a:ext uri="{FF2B5EF4-FFF2-40B4-BE49-F238E27FC236}">
                        <a16:creationId xmlns:a16="http://schemas.microsoft.com/office/drawing/2014/main" id="{A5A200F1-5A16-4443-BEA2-7328574762AA}"/>
                      </a:ext>
                    </a:extLst>
                  </p:cNvPr>
                  <p:cNvSpPr txBox="1"/>
                  <p:nvPr/>
                </p:nvSpPr>
                <p:spPr>
                  <a:xfrm>
                    <a:off x="7099238" y="2738446"/>
                    <a:ext cx="35137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A</a:t>
                    </a:r>
                  </a:p>
                </p:txBody>
              </p:sp>
              <p:sp>
                <p:nvSpPr>
                  <p:cNvPr id="140" name="TextBox 139">
                    <a:extLst>
                      <a:ext uri="{FF2B5EF4-FFF2-40B4-BE49-F238E27FC236}">
                        <a16:creationId xmlns:a16="http://schemas.microsoft.com/office/drawing/2014/main" id="{DC29B364-BDD8-9340-BE20-EDB2435F79CA}"/>
                      </a:ext>
                    </a:extLst>
                  </p:cNvPr>
                  <p:cNvSpPr txBox="1"/>
                  <p:nvPr/>
                </p:nvSpPr>
                <p:spPr>
                  <a:xfrm>
                    <a:off x="7512922" y="2739416"/>
                    <a:ext cx="33855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B</a:t>
                    </a:r>
                  </a:p>
                </p:txBody>
              </p:sp>
              <p:sp>
                <p:nvSpPr>
                  <p:cNvPr id="141" name="TextBox 140">
                    <a:extLst>
                      <a:ext uri="{FF2B5EF4-FFF2-40B4-BE49-F238E27FC236}">
                        <a16:creationId xmlns:a16="http://schemas.microsoft.com/office/drawing/2014/main" id="{F38F2FC3-E1CC-BE44-8F26-2B6440EC245E}"/>
                      </a:ext>
                    </a:extLst>
                  </p:cNvPr>
                  <p:cNvSpPr txBox="1"/>
                  <p:nvPr/>
                </p:nvSpPr>
                <p:spPr>
                  <a:xfrm>
                    <a:off x="7961994" y="2738446"/>
                    <a:ext cx="33855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a:t>
                    </a:r>
                  </a:p>
                </p:txBody>
              </p:sp>
              <p:sp>
                <p:nvSpPr>
                  <p:cNvPr id="142" name="TextBox 141">
                    <a:extLst>
                      <a:ext uri="{FF2B5EF4-FFF2-40B4-BE49-F238E27FC236}">
                        <a16:creationId xmlns:a16="http://schemas.microsoft.com/office/drawing/2014/main" id="{F0356964-1FDF-314B-B108-F93CA7AA3893}"/>
                      </a:ext>
                    </a:extLst>
                  </p:cNvPr>
                  <p:cNvSpPr txBox="1"/>
                  <p:nvPr/>
                </p:nvSpPr>
                <p:spPr>
                  <a:xfrm>
                    <a:off x="8347463" y="2731837"/>
                    <a:ext cx="35137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D</a:t>
                    </a:r>
                  </a:p>
                </p:txBody>
              </p:sp>
              <p:sp>
                <p:nvSpPr>
                  <p:cNvPr id="143" name="TextBox 142">
                    <a:extLst>
                      <a:ext uri="{FF2B5EF4-FFF2-40B4-BE49-F238E27FC236}">
                        <a16:creationId xmlns:a16="http://schemas.microsoft.com/office/drawing/2014/main" id="{4345B2F0-75E4-5A42-A670-491EC1EE10CB}"/>
                      </a:ext>
                    </a:extLst>
                  </p:cNvPr>
                  <p:cNvSpPr txBox="1"/>
                  <p:nvPr/>
                </p:nvSpPr>
                <p:spPr>
                  <a:xfrm>
                    <a:off x="7237508" y="5429376"/>
                    <a:ext cx="35137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A</a:t>
                    </a:r>
                  </a:p>
                </p:txBody>
              </p:sp>
              <p:sp>
                <p:nvSpPr>
                  <p:cNvPr id="144" name="TextBox 143">
                    <a:extLst>
                      <a:ext uri="{FF2B5EF4-FFF2-40B4-BE49-F238E27FC236}">
                        <a16:creationId xmlns:a16="http://schemas.microsoft.com/office/drawing/2014/main" id="{FBBF1D2F-15BC-AC41-9339-94D7D9F12A40}"/>
                      </a:ext>
                    </a:extLst>
                  </p:cNvPr>
                  <p:cNvSpPr txBox="1"/>
                  <p:nvPr/>
                </p:nvSpPr>
                <p:spPr>
                  <a:xfrm>
                    <a:off x="7868905" y="5430346"/>
                    <a:ext cx="33855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B</a:t>
                    </a:r>
                  </a:p>
                </p:txBody>
              </p:sp>
              <p:sp>
                <p:nvSpPr>
                  <p:cNvPr id="145" name="TextBox 144">
                    <a:extLst>
                      <a:ext uri="{FF2B5EF4-FFF2-40B4-BE49-F238E27FC236}">
                        <a16:creationId xmlns:a16="http://schemas.microsoft.com/office/drawing/2014/main" id="{51B65823-C7AB-0D44-8D0B-4B627001287F}"/>
                      </a:ext>
                    </a:extLst>
                  </p:cNvPr>
                  <p:cNvSpPr txBox="1"/>
                  <p:nvPr/>
                </p:nvSpPr>
                <p:spPr>
                  <a:xfrm>
                    <a:off x="8172834" y="5443890"/>
                    <a:ext cx="33855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C</a:t>
                    </a:r>
                  </a:p>
                </p:txBody>
              </p:sp>
              <p:sp>
                <p:nvSpPr>
                  <p:cNvPr id="146" name="TextBox 145">
                    <a:extLst>
                      <a:ext uri="{FF2B5EF4-FFF2-40B4-BE49-F238E27FC236}">
                        <a16:creationId xmlns:a16="http://schemas.microsoft.com/office/drawing/2014/main" id="{F9DD189A-DCE9-C145-ABA6-819E247282C9}"/>
                      </a:ext>
                    </a:extLst>
                  </p:cNvPr>
                  <p:cNvSpPr txBox="1"/>
                  <p:nvPr/>
                </p:nvSpPr>
                <p:spPr>
                  <a:xfrm>
                    <a:off x="8500247" y="5437281"/>
                    <a:ext cx="351378"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D</a:t>
                    </a:r>
                  </a:p>
                </p:txBody>
              </p:sp>
              <p:cxnSp>
                <p:nvCxnSpPr>
                  <p:cNvPr id="147" name="Straight Connector 146">
                    <a:extLst>
                      <a:ext uri="{FF2B5EF4-FFF2-40B4-BE49-F238E27FC236}">
                        <a16:creationId xmlns:a16="http://schemas.microsoft.com/office/drawing/2014/main" id="{A475E732-DD44-4543-BDF9-ED075083E496}"/>
                      </a:ext>
                    </a:extLst>
                  </p:cNvPr>
                  <p:cNvCxnSpPr>
                    <a:cxnSpLocks/>
                  </p:cNvCxnSpPr>
                  <p:nvPr/>
                </p:nvCxnSpPr>
                <p:spPr>
                  <a:xfrm>
                    <a:off x="7419425" y="1303290"/>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382565F8-B142-5F4A-BD88-E13CEB5715E8}"/>
                      </a:ext>
                    </a:extLst>
                  </p:cNvPr>
                  <p:cNvCxnSpPr>
                    <a:cxnSpLocks/>
                  </p:cNvCxnSpPr>
                  <p:nvPr/>
                </p:nvCxnSpPr>
                <p:spPr>
                  <a:xfrm flipH="1">
                    <a:off x="7839558" y="1303126"/>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29F26A32-F528-374C-9EFA-99313B0B216F}"/>
                      </a:ext>
                    </a:extLst>
                  </p:cNvPr>
                  <p:cNvCxnSpPr>
                    <a:cxnSpLocks/>
                  </p:cNvCxnSpPr>
                  <p:nvPr/>
                </p:nvCxnSpPr>
                <p:spPr>
                  <a:xfrm flipH="1">
                    <a:off x="8346098" y="1303290"/>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1476E405-8EA2-334E-9120-F6AC6A1DD81F}"/>
                      </a:ext>
                    </a:extLst>
                  </p:cNvPr>
                  <p:cNvCxnSpPr>
                    <a:cxnSpLocks/>
                  </p:cNvCxnSpPr>
                  <p:nvPr/>
                </p:nvCxnSpPr>
                <p:spPr>
                  <a:xfrm flipH="1">
                    <a:off x="7754861" y="4007802"/>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050AC295-6912-C848-B03A-33D90DE32C9B}"/>
                      </a:ext>
                    </a:extLst>
                  </p:cNvPr>
                  <p:cNvCxnSpPr>
                    <a:cxnSpLocks/>
                  </p:cNvCxnSpPr>
                  <p:nvPr/>
                </p:nvCxnSpPr>
                <p:spPr>
                  <a:xfrm flipH="1">
                    <a:off x="8182981" y="3996312"/>
                    <a:ext cx="0" cy="1481328"/>
                  </a:xfrm>
                  <a:prstGeom prst="line">
                    <a:avLst/>
                  </a:prstGeom>
                  <a:ln w="28575"/>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05C18BB4-E3EB-8F4B-9214-A94C860B0659}"/>
                      </a:ext>
                    </a:extLst>
                  </p:cNvPr>
                  <p:cNvCxnSpPr>
                    <a:cxnSpLocks/>
                  </p:cNvCxnSpPr>
                  <p:nvPr/>
                </p:nvCxnSpPr>
                <p:spPr>
                  <a:xfrm flipH="1">
                    <a:off x="8515354" y="3981712"/>
                    <a:ext cx="0" cy="1481328"/>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131" name="TextBox 130">
                <a:extLst>
                  <a:ext uri="{FF2B5EF4-FFF2-40B4-BE49-F238E27FC236}">
                    <a16:creationId xmlns:a16="http://schemas.microsoft.com/office/drawing/2014/main" id="{876E4632-7B6D-8A4A-B201-32E9E258E8CB}"/>
                  </a:ext>
                </a:extLst>
              </p:cNvPr>
              <p:cNvSpPr txBox="1"/>
              <p:nvPr/>
            </p:nvSpPr>
            <p:spPr>
              <a:xfrm>
                <a:off x="8948499" y="5123697"/>
                <a:ext cx="1476882" cy="70788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Not </a:t>
                </a:r>
              </a:p>
              <a:p>
                <a:r>
                  <a:rPr lang="en-US" sz="2000" dirty="0">
                    <a:solidFill>
                      <a:schemeClr val="bg1"/>
                    </a:solidFill>
                    <a:latin typeface="Times New Roman" panose="02020603050405020304" pitchFamily="18" charset="0"/>
                    <a:cs typeface="Times New Roman" panose="02020603050405020304" pitchFamily="18" charset="0"/>
                  </a:rPr>
                  <a:t>Viable</a:t>
                </a:r>
              </a:p>
            </p:txBody>
          </p:sp>
        </p:grpSp>
        <p:grpSp>
          <p:nvGrpSpPr>
            <p:cNvPr id="163" name="Group 162">
              <a:extLst>
                <a:ext uri="{FF2B5EF4-FFF2-40B4-BE49-F238E27FC236}">
                  <a16:creationId xmlns:a16="http://schemas.microsoft.com/office/drawing/2014/main" id="{5F33F80E-8DF3-B84A-A53C-5413A5F94B61}"/>
                </a:ext>
              </a:extLst>
            </p:cNvPr>
            <p:cNvGrpSpPr/>
            <p:nvPr/>
          </p:nvGrpSpPr>
          <p:grpSpPr>
            <a:xfrm>
              <a:off x="1314542" y="1222557"/>
              <a:ext cx="8575581" cy="5181600"/>
              <a:chOff x="1237956" y="1222558"/>
              <a:chExt cx="8575581" cy="5181600"/>
            </a:xfrm>
          </p:grpSpPr>
          <p:pic>
            <p:nvPicPr>
              <p:cNvPr id="128" name="Picture 20">
                <a:extLst>
                  <a:ext uri="{FF2B5EF4-FFF2-40B4-BE49-F238E27FC236}">
                    <a16:creationId xmlns:a16="http://schemas.microsoft.com/office/drawing/2014/main" id="{C9E73D56-7432-9147-9F8E-67F082AC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56" y="1222558"/>
                <a:ext cx="5369103" cy="5181600"/>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96A5ED31-3258-C043-A770-1FC2A7BD67C3}"/>
                  </a:ext>
                </a:extLst>
              </p:cNvPr>
              <p:cNvSpPr/>
              <p:nvPr/>
            </p:nvSpPr>
            <p:spPr>
              <a:xfrm>
                <a:off x="3546314" y="3934350"/>
                <a:ext cx="1416676" cy="1344473"/>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4" name="Chord 153">
                <a:extLst>
                  <a:ext uri="{FF2B5EF4-FFF2-40B4-BE49-F238E27FC236}">
                    <a16:creationId xmlns:a16="http://schemas.microsoft.com/office/drawing/2014/main" id="{5DD7CAFB-4071-7645-BF80-7CEA46881BC5}"/>
                  </a:ext>
                </a:extLst>
              </p:cNvPr>
              <p:cNvSpPr/>
              <p:nvPr/>
            </p:nvSpPr>
            <p:spPr>
              <a:xfrm rot="20686515">
                <a:off x="3473249" y="2034281"/>
                <a:ext cx="2404361" cy="1802551"/>
              </a:xfrm>
              <a:prstGeom prst="chord">
                <a:avLst>
                  <a:gd name="adj1" fmla="val 3083396"/>
                  <a:gd name="adj2" fmla="val 16200000"/>
                </a:avLst>
              </a:prstGeom>
              <a:solidFill>
                <a:schemeClr val="accent1">
                  <a:alpha val="20148"/>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5" name="TextBox 154">
                <a:extLst>
                  <a:ext uri="{FF2B5EF4-FFF2-40B4-BE49-F238E27FC236}">
                    <a16:creationId xmlns:a16="http://schemas.microsoft.com/office/drawing/2014/main" id="{B3F704B6-6BC8-4946-8E28-0F7EEB9D3347}"/>
                  </a:ext>
                </a:extLst>
              </p:cNvPr>
              <p:cNvSpPr txBox="1"/>
              <p:nvPr/>
            </p:nvSpPr>
            <p:spPr>
              <a:xfrm>
                <a:off x="1434248" y="3650049"/>
                <a:ext cx="1784314" cy="369332"/>
              </a:xfrm>
              <a:prstGeom prst="rect">
                <a:avLst/>
              </a:prstGeom>
              <a:noFill/>
            </p:spPr>
            <p:txBody>
              <a:bodyPr wrap="square" rtlCol="0">
                <a:spAutoFit/>
              </a:bodyPr>
              <a:lstStyle/>
              <a:p>
                <a:pPr algn="r"/>
                <a:r>
                  <a:rPr lang="en-US" dirty="0">
                    <a:solidFill>
                      <a:schemeClr val="bg1"/>
                    </a:solidFill>
                    <a:latin typeface="Times New Roman" panose="02020603050405020304" pitchFamily="18" charset="0"/>
                    <a:cs typeface="Times New Roman" panose="02020603050405020304" pitchFamily="18" charset="0"/>
                  </a:rPr>
                  <a:t>Configurations</a:t>
                </a:r>
              </a:p>
            </p:txBody>
          </p:sp>
          <p:cxnSp>
            <p:nvCxnSpPr>
              <p:cNvPr id="156" name="Straight Connector 155">
                <a:extLst>
                  <a:ext uri="{FF2B5EF4-FFF2-40B4-BE49-F238E27FC236}">
                    <a16:creationId xmlns:a16="http://schemas.microsoft.com/office/drawing/2014/main" id="{1F7A82B2-AA52-3646-A494-385ABA9F1462}"/>
                  </a:ext>
                </a:extLst>
              </p:cNvPr>
              <p:cNvCxnSpPr>
                <a:cxnSpLocks/>
              </p:cNvCxnSpPr>
              <p:nvPr/>
            </p:nvCxnSpPr>
            <p:spPr>
              <a:xfrm flipV="1">
                <a:off x="4212750" y="3077454"/>
                <a:ext cx="365760" cy="381324"/>
              </a:xfrm>
              <a:prstGeom prst="line">
                <a:avLst/>
              </a:prstGeom>
              <a:ln w="19050"/>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CFFB1954-77AA-724D-BD5E-7E3B131DFD3D}"/>
                  </a:ext>
                </a:extLst>
              </p:cNvPr>
              <p:cNvCxnSpPr>
                <a:cxnSpLocks/>
                <a:stCxn id="155" idx="3"/>
              </p:cNvCxnSpPr>
              <p:nvPr/>
            </p:nvCxnSpPr>
            <p:spPr>
              <a:xfrm flipV="1">
                <a:off x="3218562" y="3276240"/>
                <a:ext cx="452481" cy="5584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88DA1534-AD6B-0E4C-9AA3-DF1D80B2990F}"/>
                  </a:ext>
                </a:extLst>
              </p:cNvPr>
              <p:cNvCxnSpPr>
                <a:cxnSpLocks/>
                <a:stCxn id="155" idx="3"/>
              </p:cNvCxnSpPr>
              <p:nvPr/>
            </p:nvCxnSpPr>
            <p:spPr>
              <a:xfrm>
                <a:off x="3218562" y="3834715"/>
                <a:ext cx="433245" cy="7513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9" name="TextBox 158">
                <a:extLst>
                  <a:ext uri="{FF2B5EF4-FFF2-40B4-BE49-F238E27FC236}">
                    <a16:creationId xmlns:a16="http://schemas.microsoft.com/office/drawing/2014/main" id="{1357CE6E-D46E-6247-9439-23A2FDDC0210}"/>
                  </a:ext>
                </a:extLst>
              </p:cNvPr>
              <p:cNvSpPr txBox="1"/>
              <p:nvPr/>
            </p:nvSpPr>
            <p:spPr>
              <a:xfrm>
                <a:off x="5052056" y="4459987"/>
                <a:ext cx="1082348" cy="400110"/>
              </a:xfrm>
              <a:prstGeom prst="rect">
                <a:avLst/>
              </a:prstGeom>
              <a:noFill/>
            </p:spPr>
            <p:txBody>
              <a:bodyPr wrap="none" rtlCol="0">
                <a:spAutoFit/>
              </a:bodyPr>
              <a:lstStyle/>
              <a:p>
                <a:r>
                  <a:rPr lang="en-US" sz="2000" dirty="0">
                    <a:solidFill>
                      <a:schemeClr val="bg1"/>
                    </a:solidFill>
                    <a:latin typeface="Times New Roman" panose="02020603050405020304" pitchFamily="18" charset="0"/>
                    <a:cs typeface="Times New Roman" panose="02020603050405020304" pitchFamily="18" charset="0"/>
                  </a:rPr>
                  <a:t>Network</a:t>
                </a:r>
              </a:p>
            </p:txBody>
          </p:sp>
          <p:sp>
            <p:nvSpPr>
              <p:cNvPr id="160" name="Rounded Rectangle 159">
                <a:extLst>
                  <a:ext uri="{FF2B5EF4-FFF2-40B4-BE49-F238E27FC236}">
                    <a16:creationId xmlns:a16="http://schemas.microsoft.com/office/drawing/2014/main" id="{8E93288F-1088-1546-BA24-E0B4BA293131}"/>
                  </a:ext>
                </a:extLst>
              </p:cNvPr>
              <p:cNvSpPr/>
              <p:nvPr/>
            </p:nvSpPr>
            <p:spPr>
              <a:xfrm>
                <a:off x="3369078" y="1968952"/>
                <a:ext cx="2765326" cy="3468365"/>
              </a:xfrm>
              <a:prstGeom prst="roundRect">
                <a:avLst/>
              </a:prstGeom>
              <a:solidFill>
                <a:schemeClr val="accent4">
                  <a:alpha val="15319"/>
                </a:schemeClr>
              </a:solidFill>
              <a:ln>
                <a:solidFill>
                  <a:srgbClr val="FFC000">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1" name="TextBox 160">
                <a:extLst>
                  <a:ext uri="{FF2B5EF4-FFF2-40B4-BE49-F238E27FC236}">
                    <a16:creationId xmlns:a16="http://schemas.microsoft.com/office/drawing/2014/main" id="{3A8948D3-942F-6B47-BCDB-E92CBAFA0B3E}"/>
                  </a:ext>
                </a:extLst>
              </p:cNvPr>
              <p:cNvSpPr txBox="1"/>
              <p:nvPr/>
            </p:nvSpPr>
            <p:spPr>
              <a:xfrm>
                <a:off x="6755890" y="4078086"/>
                <a:ext cx="3057647"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Disturbance Regime 2</a:t>
                </a:r>
              </a:p>
            </p:txBody>
          </p:sp>
        </p:grpSp>
      </p:grpSp>
      <p:sp>
        <p:nvSpPr>
          <p:cNvPr id="3" name="Slide Number Placeholder 2">
            <a:extLst>
              <a:ext uri="{FF2B5EF4-FFF2-40B4-BE49-F238E27FC236}">
                <a16:creationId xmlns:a16="http://schemas.microsoft.com/office/drawing/2014/main" id="{553F662A-E7D4-FB42-8482-552F4E8E42CF}"/>
              </a:ext>
            </a:extLst>
          </p:cNvPr>
          <p:cNvSpPr>
            <a:spLocks noGrp="1"/>
          </p:cNvSpPr>
          <p:nvPr>
            <p:ph type="sldNum" sz="quarter" idx="12"/>
          </p:nvPr>
        </p:nvSpPr>
        <p:spPr/>
        <p:txBody>
          <a:bodyPr/>
          <a:lstStyle/>
          <a:p>
            <a:fld id="{34226AA3-17E5-2243-813E-6E2FA7F4A0D8}" type="slidenum">
              <a:rPr lang="en-US" smtClean="0"/>
              <a:t>12</a:t>
            </a:fld>
            <a:endParaRPr lang="en-US"/>
          </a:p>
        </p:txBody>
      </p:sp>
    </p:spTree>
    <p:extLst>
      <p:ext uri="{BB962C8B-B14F-4D97-AF65-F5344CB8AC3E}">
        <p14:creationId xmlns:p14="http://schemas.microsoft.com/office/powerpoint/2010/main" val="385322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72B7-6C6E-994E-A7A2-B23021ADA1FB}"/>
              </a:ext>
            </a:extLst>
          </p:cNvPr>
          <p:cNvSpPr>
            <a:spLocks noGrp="1"/>
          </p:cNvSpPr>
          <p:nvPr>
            <p:ph type="title"/>
          </p:nvPr>
        </p:nvSpPr>
        <p:spPr>
          <a:xfrm>
            <a:off x="0" y="1"/>
            <a:ext cx="10131425" cy="779928"/>
          </a:xfrm>
        </p:spPr>
        <p:txBody>
          <a:bodyPr>
            <a:normAutofit/>
          </a:bodyPr>
          <a:lstStyle/>
          <a:p>
            <a:r>
              <a:rPr lang="en-US" dirty="0"/>
              <a:t>Nodal metrics</a:t>
            </a:r>
          </a:p>
        </p:txBody>
      </p:sp>
      <p:sp>
        <p:nvSpPr>
          <p:cNvPr id="3" name="Content Placeholder 2">
            <a:extLst>
              <a:ext uri="{FF2B5EF4-FFF2-40B4-BE49-F238E27FC236}">
                <a16:creationId xmlns:a16="http://schemas.microsoft.com/office/drawing/2014/main" id="{DD498749-6BB7-7247-9FBA-0790AEEAE2F8}"/>
              </a:ext>
            </a:extLst>
          </p:cNvPr>
          <p:cNvSpPr>
            <a:spLocks noGrp="1"/>
          </p:cNvSpPr>
          <p:nvPr>
            <p:ph idx="1"/>
          </p:nvPr>
        </p:nvSpPr>
        <p:spPr>
          <a:xfrm>
            <a:off x="0" y="645459"/>
            <a:ext cx="7032814" cy="6176822"/>
          </a:xfrm>
        </p:spPr>
        <p:txBody>
          <a:bodyPr>
            <a:normAutofit fontScale="92500" lnSpcReduction="20000"/>
          </a:bodyPr>
          <a:lstStyle/>
          <a:p>
            <a:r>
              <a:rPr lang="en-US" sz="2200" dirty="0"/>
              <a:t>Degree Centrality:</a:t>
            </a:r>
          </a:p>
          <a:p>
            <a:pPr lvl="1"/>
            <a:r>
              <a:rPr lang="en-US" sz="1900" dirty="0"/>
              <a:t>Measures how many connections a node has</a:t>
            </a:r>
          </a:p>
          <a:p>
            <a:pPr lvl="1"/>
            <a:r>
              <a:rPr lang="en-US" sz="1900" dirty="0"/>
              <a:t>Degree centrality can be used to assess how central patches on a landscape or popular individuals or individuals that are more able to diffuse information quickly</a:t>
            </a:r>
            <a:r>
              <a:rPr lang="en-US" sz="1800" dirty="0"/>
              <a:t>. </a:t>
            </a:r>
          </a:p>
          <a:p>
            <a:r>
              <a:rPr lang="en-US" sz="2200" dirty="0"/>
              <a:t>Betweenness Centrality:</a:t>
            </a:r>
          </a:p>
          <a:p>
            <a:pPr lvl="1"/>
            <a:r>
              <a:rPr lang="en-US" sz="1900" dirty="0"/>
              <a:t>Measures how many shortest paths pass by a specific node</a:t>
            </a:r>
          </a:p>
          <a:p>
            <a:pPr lvl="1"/>
            <a:r>
              <a:rPr lang="en-US" sz="1900" dirty="0"/>
              <a:t>High betweenness centrality can indicate nodes that are more likely to “control” the flow of information (from landscape patches that are central in favoring migration of species to individuals that can act as gatekeepers or brokers </a:t>
            </a:r>
          </a:p>
          <a:p>
            <a:r>
              <a:rPr lang="en-US" sz="2200" dirty="0"/>
              <a:t>Eigen vector Centrality </a:t>
            </a:r>
          </a:p>
          <a:p>
            <a:pPr lvl="1"/>
            <a:r>
              <a:rPr lang="en-US" sz="1900" dirty="0"/>
              <a:t>Similar to degree centrality, BUT it takes also into account how connected neighboring nodes are (so not only how many connection I have, but how many connection the ones connected to me have)</a:t>
            </a:r>
          </a:p>
          <a:p>
            <a:pPr lvl="1"/>
            <a:r>
              <a:rPr lang="en-US" sz="1900" dirty="0"/>
              <a:t>High eigen-centrality can identify nodes that are important in affecting the overall network</a:t>
            </a:r>
          </a:p>
          <a:p>
            <a:r>
              <a:rPr lang="en-US" sz="2100" dirty="0"/>
              <a:t>Clustering Coefficient</a:t>
            </a:r>
          </a:p>
          <a:p>
            <a:pPr lvl="1"/>
            <a:r>
              <a:rPr lang="en-US" sz="1900" dirty="0"/>
              <a:t>How many of my friends are friends with each other? Or.. How many neighbors of node I are also connected to each others? </a:t>
            </a:r>
          </a:p>
        </p:txBody>
      </p:sp>
      <p:grpSp>
        <p:nvGrpSpPr>
          <p:cNvPr id="22" name="Group 21">
            <a:extLst>
              <a:ext uri="{FF2B5EF4-FFF2-40B4-BE49-F238E27FC236}">
                <a16:creationId xmlns:a16="http://schemas.microsoft.com/office/drawing/2014/main" id="{133C3583-BC22-CC47-A9C2-AF5BD872471C}"/>
              </a:ext>
            </a:extLst>
          </p:cNvPr>
          <p:cNvGrpSpPr/>
          <p:nvPr/>
        </p:nvGrpSpPr>
        <p:grpSpPr>
          <a:xfrm>
            <a:off x="7032813" y="471902"/>
            <a:ext cx="5041394" cy="6176822"/>
            <a:chOff x="7625087" y="1138077"/>
            <a:chExt cx="4127135" cy="5358021"/>
          </a:xfrm>
        </p:grpSpPr>
        <p:pic>
          <p:nvPicPr>
            <p:cNvPr id="15" name="Picture 14">
              <a:extLst>
                <a:ext uri="{FF2B5EF4-FFF2-40B4-BE49-F238E27FC236}">
                  <a16:creationId xmlns:a16="http://schemas.microsoft.com/office/drawing/2014/main" id="{F6AAE5B7-8109-9840-8B7A-4EFE5FDCFAD9}"/>
                </a:ext>
              </a:extLst>
            </p:cNvPr>
            <p:cNvPicPr>
              <a:picLocks noChangeAspect="1"/>
            </p:cNvPicPr>
            <p:nvPr/>
          </p:nvPicPr>
          <p:blipFill>
            <a:blip r:embed="rId2"/>
            <a:stretch>
              <a:fillRect/>
            </a:stretch>
          </p:blipFill>
          <p:spPr>
            <a:xfrm>
              <a:off x="9487694" y="2319791"/>
              <a:ext cx="2264528" cy="1699624"/>
            </a:xfrm>
            <a:prstGeom prst="rect">
              <a:avLst/>
            </a:prstGeom>
          </p:spPr>
        </p:pic>
        <p:pic>
          <p:nvPicPr>
            <p:cNvPr id="17" name="Picture 16">
              <a:extLst>
                <a:ext uri="{FF2B5EF4-FFF2-40B4-BE49-F238E27FC236}">
                  <a16:creationId xmlns:a16="http://schemas.microsoft.com/office/drawing/2014/main" id="{9AB21B89-3060-3B46-8398-6A6C8F8B6A68}"/>
                </a:ext>
              </a:extLst>
            </p:cNvPr>
            <p:cNvPicPr>
              <a:picLocks noChangeAspect="1"/>
            </p:cNvPicPr>
            <p:nvPr/>
          </p:nvPicPr>
          <p:blipFill>
            <a:blip r:embed="rId3"/>
            <a:stretch>
              <a:fillRect/>
            </a:stretch>
          </p:blipFill>
          <p:spPr>
            <a:xfrm>
              <a:off x="9492577" y="4800139"/>
              <a:ext cx="2259645" cy="1695959"/>
            </a:xfrm>
            <a:prstGeom prst="rect">
              <a:avLst/>
            </a:prstGeom>
          </p:spPr>
        </p:pic>
        <p:pic>
          <p:nvPicPr>
            <p:cNvPr id="19" name="Picture 18">
              <a:extLst>
                <a:ext uri="{FF2B5EF4-FFF2-40B4-BE49-F238E27FC236}">
                  <a16:creationId xmlns:a16="http://schemas.microsoft.com/office/drawing/2014/main" id="{7A33E82D-73A1-C247-B79A-29BF6E164FEC}"/>
                </a:ext>
              </a:extLst>
            </p:cNvPr>
            <p:cNvPicPr>
              <a:picLocks noChangeAspect="1"/>
            </p:cNvPicPr>
            <p:nvPr/>
          </p:nvPicPr>
          <p:blipFill>
            <a:blip r:embed="rId4"/>
            <a:stretch>
              <a:fillRect/>
            </a:stretch>
          </p:blipFill>
          <p:spPr>
            <a:xfrm>
              <a:off x="7625087" y="1138077"/>
              <a:ext cx="2264528" cy="1699624"/>
            </a:xfrm>
            <a:prstGeom prst="rect">
              <a:avLst/>
            </a:prstGeom>
          </p:spPr>
        </p:pic>
        <p:pic>
          <p:nvPicPr>
            <p:cNvPr id="21" name="Picture 20">
              <a:extLst>
                <a:ext uri="{FF2B5EF4-FFF2-40B4-BE49-F238E27FC236}">
                  <a16:creationId xmlns:a16="http://schemas.microsoft.com/office/drawing/2014/main" id="{C4E97DEA-1E39-DA4D-ADAD-776BC8A6AE91}"/>
                </a:ext>
              </a:extLst>
            </p:cNvPr>
            <p:cNvPicPr>
              <a:picLocks noChangeAspect="1"/>
            </p:cNvPicPr>
            <p:nvPr/>
          </p:nvPicPr>
          <p:blipFill>
            <a:blip r:embed="rId5"/>
            <a:stretch>
              <a:fillRect/>
            </a:stretch>
          </p:blipFill>
          <p:spPr>
            <a:xfrm>
              <a:off x="7685345" y="3559965"/>
              <a:ext cx="2259645" cy="1695959"/>
            </a:xfrm>
            <a:prstGeom prst="rect">
              <a:avLst/>
            </a:prstGeom>
          </p:spPr>
        </p:pic>
      </p:grpSp>
      <p:sp>
        <p:nvSpPr>
          <p:cNvPr id="4" name="Slide Number Placeholder 3">
            <a:extLst>
              <a:ext uri="{FF2B5EF4-FFF2-40B4-BE49-F238E27FC236}">
                <a16:creationId xmlns:a16="http://schemas.microsoft.com/office/drawing/2014/main" id="{BAEAFE2D-5A38-B540-96F0-E815BA0C842B}"/>
              </a:ext>
            </a:extLst>
          </p:cNvPr>
          <p:cNvSpPr>
            <a:spLocks noGrp="1"/>
          </p:cNvSpPr>
          <p:nvPr>
            <p:ph type="sldNum" sz="quarter" idx="12"/>
          </p:nvPr>
        </p:nvSpPr>
        <p:spPr/>
        <p:txBody>
          <a:bodyPr/>
          <a:lstStyle/>
          <a:p>
            <a:fld id="{34226AA3-17E5-2243-813E-6E2FA7F4A0D8}" type="slidenum">
              <a:rPr lang="en-US" smtClean="0"/>
              <a:t>13</a:t>
            </a:fld>
            <a:endParaRPr lang="en-US"/>
          </a:p>
        </p:txBody>
      </p:sp>
    </p:spTree>
    <p:extLst>
      <p:ext uri="{BB962C8B-B14F-4D97-AF65-F5344CB8AC3E}">
        <p14:creationId xmlns:p14="http://schemas.microsoft.com/office/powerpoint/2010/main" val="351924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2DC9-4836-E240-8A0E-8522B94776FA}"/>
              </a:ext>
            </a:extLst>
          </p:cNvPr>
          <p:cNvSpPr>
            <a:spLocks noGrp="1"/>
          </p:cNvSpPr>
          <p:nvPr>
            <p:ph type="title"/>
          </p:nvPr>
        </p:nvSpPr>
        <p:spPr>
          <a:xfrm>
            <a:off x="0" y="64429"/>
            <a:ext cx="10131425" cy="792631"/>
          </a:xfrm>
        </p:spPr>
        <p:txBody>
          <a:bodyPr/>
          <a:lstStyle/>
          <a:p>
            <a:r>
              <a:rPr lang="en-US" dirty="0"/>
              <a:t>Network Metrics</a:t>
            </a:r>
          </a:p>
        </p:txBody>
      </p:sp>
      <p:sp>
        <p:nvSpPr>
          <p:cNvPr id="3" name="Content Placeholder 2">
            <a:extLst>
              <a:ext uri="{FF2B5EF4-FFF2-40B4-BE49-F238E27FC236}">
                <a16:creationId xmlns:a16="http://schemas.microsoft.com/office/drawing/2014/main" id="{66F5B38E-8B23-DC45-B942-B01240A3BC60}"/>
              </a:ext>
            </a:extLst>
          </p:cNvPr>
          <p:cNvSpPr>
            <a:spLocks noGrp="1"/>
          </p:cNvSpPr>
          <p:nvPr>
            <p:ph idx="1"/>
          </p:nvPr>
        </p:nvSpPr>
        <p:spPr>
          <a:xfrm>
            <a:off x="268943" y="1116106"/>
            <a:ext cx="4370292" cy="5741894"/>
          </a:xfrm>
        </p:spPr>
        <p:txBody>
          <a:bodyPr>
            <a:normAutofit/>
          </a:bodyPr>
          <a:lstStyle/>
          <a:p>
            <a:r>
              <a:rPr lang="en-US" sz="2400" dirty="0"/>
              <a:t>Average metrics (average degree, average </a:t>
            </a:r>
            <a:r>
              <a:rPr lang="en-US" sz="2400" dirty="0" err="1"/>
              <a:t>betwenness</a:t>
            </a:r>
            <a:r>
              <a:rPr lang="en-US" sz="2400" dirty="0"/>
              <a:t>, average shortest path length, average clustering coefficient, global efficiency etc.)</a:t>
            </a:r>
          </a:p>
          <a:p>
            <a:r>
              <a:rPr lang="en-US" sz="2400" dirty="0"/>
              <a:t>Distributions: (i.e. Degree distribution, </a:t>
            </a:r>
            <a:r>
              <a:rPr lang="en-US" sz="2400" dirty="0" err="1"/>
              <a:t>Betweeness</a:t>
            </a:r>
            <a:r>
              <a:rPr lang="en-US" sz="2400" dirty="0"/>
              <a:t> centrality distribution, Clustering distribution etc..)</a:t>
            </a:r>
          </a:p>
        </p:txBody>
      </p:sp>
      <p:pic>
        <p:nvPicPr>
          <p:cNvPr id="5" name="Picture 4">
            <a:extLst>
              <a:ext uri="{FF2B5EF4-FFF2-40B4-BE49-F238E27FC236}">
                <a16:creationId xmlns:a16="http://schemas.microsoft.com/office/drawing/2014/main" id="{CF3B6352-112C-DD4F-BA60-BFA9BBBB916B}"/>
              </a:ext>
            </a:extLst>
          </p:cNvPr>
          <p:cNvPicPr>
            <a:picLocks noChangeAspect="1"/>
          </p:cNvPicPr>
          <p:nvPr/>
        </p:nvPicPr>
        <p:blipFill>
          <a:blip r:embed="rId2"/>
          <a:stretch>
            <a:fillRect/>
          </a:stretch>
        </p:blipFill>
        <p:spPr>
          <a:xfrm>
            <a:off x="8654246" y="2383776"/>
            <a:ext cx="3537754" cy="2655234"/>
          </a:xfrm>
          <a:prstGeom prst="rect">
            <a:avLst/>
          </a:prstGeom>
        </p:spPr>
      </p:pic>
      <p:pic>
        <p:nvPicPr>
          <p:cNvPr id="7" name="Picture 6">
            <a:extLst>
              <a:ext uri="{FF2B5EF4-FFF2-40B4-BE49-F238E27FC236}">
                <a16:creationId xmlns:a16="http://schemas.microsoft.com/office/drawing/2014/main" id="{0B09120D-B1CE-4D4D-8A0E-D8A086692D4A}"/>
              </a:ext>
            </a:extLst>
          </p:cNvPr>
          <p:cNvPicPr>
            <a:picLocks noChangeAspect="1"/>
          </p:cNvPicPr>
          <p:nvPr/>
        </p:nvPicPr>
        <p:blipFill>
          <a:blip r:embed="rId3"/>
          <a:stretch>
            <a:fillRect/>
          </a:stretch>
        </p:blipFill>
        <p:spPr>
          <a:xfrm>
            <a:off x="5116492" y="725582"/>
            <a:ext cx="3537754" cy="2655234"/>
          </a:xfrm>
          <a:prstGeom prst="rect">
            <a:avLst/>
          </a:prstGeom>
        </p:spPr>
      </p:pic>
      <p:pic>
        <p:nvPicPr>
          <p:cNvPr id="9" name="Picture 8">
            <a:extLst>
              <a:ext uri="{FF2B5EF4-FFF2-40B4-BE49-F238E27FC236}">
                <a16:creationId xmlns:a16="http://schemas.microsoft.com/office/drawing/2014/main" id="{CBCF75F9-30C0-CC4D-BF9A-D4D8B7F1A02E}"/>
              </a:ext>
            </a:extLst>
          </p:cNvPr>
          <p:cNvPicPr>
            <a:picLocks noChangeAspect="1"/>
          </p:cNvPicPr>
          <p:nvPr/>
        </p:nvPicPr>
        <p:blipFill>
          <a:blip r:embed="rId4"/>
          <a:stretch>
            <a:fillRect/>
          </a:stretch>
        </p:blipFill>
        <p:spPr>
          <a:xfrm>
            <a:off x="5116492" y="4041969"/>
            <a:ext cx="3537754" cy="2655234"/>
          </a:xfrm>
          <a:prstGeom prst="rect">
            <a:avLst/>
          </a:prstGeom>
        </p:spPr>
      </p:pic>
      <p:sp>
        <p:nvSpPr>
          <p:cNvPr id="4" name="Slide Number Placeholder 3">
            <a:extLst>
              <a:ext uri="{FF2B5EF4-FFF2-40B4-BE49-F238E27FC236}">
                <a16:creationId xmlns:a16="http://schemas.microsoft.com/office/drawing/2014/main" id="{3B535B18-7665-BC42-98CE-8D01A68F00CB}"/>
              </a:ext>
            </a:extLst>
          </p:cNvPr>
          <p:cNvSpPr>
            <a:spLocks noGrp="1"/>
          </p:cNvSpPr>
          <p:nvPr>
            <p:ph type="sldNum" sz="quarter" idx="12"/>
          </p:nvPr>
        </p:nvSpPr>
        <p:spPr/>
        <p:txBody>
          <a:bodyPr/>
          <a:lstStyle/>
          <a:p>
            <a:fld id="{34226AA3-17E5-2243-813E-6E2FA7F4A0D8}" type="slidenum">
              <a:rPr lang="en-US" smtClean="0"/>
              <a:t>14</a:t>
            </a:fld>
            <a:endParaRPr lang="en-US"/>
          </a:p>
        </p:txBody>
      </p:sp>
    </p:spTree>
    <p:extLst>
      <p:ext uri="{BB962C8B-B14F-4D97-AF65-F5344CB8AC3E}">
        <p14:creationId xmlns:p14="http://schemas.microsoft.com/office/powerpoint/2010/main" val="269790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FF70-FE38-0740-9AAD-F635CEBEFB01}"/>
              </a:ext>
            </a:extLst>
          </p:cNvPr>
          <p:cNvSpPr>
            <a:spLocks noGrp="1"/>
          </p:cNvSpPr>
          <p:nvPr>
            <p:ph type="title"/>
          </p:nvPr>
        </p:nvSpPr>
        <p:spPr>
          <a:xfrm>
            <a:off x="107578" y="0"/>
            <a:ext cx="10131425" cy="927847"/>
          </a:xfrm>
        </p:spPr>
        <p:txBody>
          <a:bodyPr/>
          <a:lstStyle/>
          <a:p>
            <a:r>
              <a:rPr lang="en-US" dirty="0"/>
              <a:t>Degree distribution, simple implications</a:t>
            </a:r>
          </a:p>
        </p:txBody>
      </p:sp>
      <p:pic>
        <p:nvPicPr>
          <p:cNvPr id="4" name="Picture 6" descr="Paper - Figure 1 (300)">
            <a:extLst>
              <a:ext uri="{FF2B5EF4-FFF2-40B4-BE49-F238E27FC236}">
                <a16:creationId xmlns:a16="http://schemas.microsoft.com/office/drawing/2014/main" id="{66464360-8274-BF40-A81A-985F22A23F49}"/>
              </a:ext>
            </a:extLst>
          </p:cNvPr>
          <p:cNvPicPr>
            <a:picLocks noChangeAspect="1" noChangeArrowheads="1"/>
          </p:cNvPicPr>
          <p:nvPr/>
        </p:nvPicPr>
        <p:blipFill>
          <a:blip r:embed="rId2" cstate="print"/>
          <a:srcRect/>
          <a:stretch>
            <a:fillRect/>
          </a:stretch>
        </p:blipFill>
        <p:spPr bwMode="auto">
          <a:xfrm>
            <a:off x="2892152" y="1124744"/>
            <a:ext cx="6408712" cy="5245100"/>
          </a:xfrm>
          <a:prstGeom prst="rect">
            <a:avLst/>
          </a:prstGeom>
          <a:noFill/>
          <a:ln w="12700">
            <a:noFill/>
            <a:miter lim="800000"/>
            <a:headEnd/>
            <a:tailEnd/>
          </a:ln>
          <a:effectLst/>
        </p:spPr>
      </p:pic>
      <p:sp>
        <p:nvSpPr>
          <p:cNvPr id="3" name="Slide Number Placeholder 2">
            <a:extLst>
              <a:ext uri="{FF2B5EF4-FFF2-40B4-BE49-F238E27FC236}">
                <a16:creationId xmlns:a16="http://schemas.microsoft.com/office/drawing/2014/main" id="{24A4F03E-8301-6D45-B8EC-1D54D93B6451}"/>
              </a:ext>
            </a:extLst>
          </p:cNvPr>
          <p:cNvSpPr>
            <a:spLocks noGrp="1"/>
          </p:cNvSpPr>
          <p:nvPr>
            <p:ph type="sldNum" sz="quarter" idx="12"/>
          </p:nvPr>
        </p:nvSpPr>
        <p:spPr/>
        <p:txBody>
          <a:bodyPr/>
          <a:lstStyle/>
          <a:p>
            <a:fld id="{34226AA3-17E5-2243-813E-6E2FA7F4A0D8}" type="slidenum">
              <a:rPr lang="en-US" smtClean="0"/>
              <a:t>15</a:t>
            </a:fld>
            <a:endParaRPr lang="en-US"/>
          </a:p>
        </p:txBody>
      </p:sp>
    </p:spTree>
    <p:extLst>
      <p:ext uri="{BB962C8B-B14F-4D97-AF65-F5344CB8AC3E}">
        <p14:creationId xmlns:p14="http://schemas.microsoft.com/office/powerpoint/2010/main" val="7909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E47E-5B18-504D-B25F-539F41A25E22}"/>
              </a:ext>
            </a:extLst>
          </p:cNvPr>
          <p:cNvSpPr>
            <a:spLocks noGrp="1"/>
          </p:cNvSpPr>
          <p:nvPr>
            <p:ph type="title"/>
          </p:nvPr>
        </p:nvSpPr>
        <p:spPr>
          <a:xfrm>
            <a:off x="0" y="1"/>
            <a:ext cx="11066929" cy="672352"/>
          </a:xfrm>
        </p:spPr>
        <p:txBody>
          <a:bodyPr>
            <a:normAutofit fontScale="90000"/>
          </a:bodyPr>
          <a:lstStyle/>
          <a:p>
            <a:r>
              <a:rPr lang="en-US" dirty="0"/>
              <a:t>Modularity, Communities and participation coefficient</a:t>
            </a:r>
          </a:p>
        </p:txBody>
      </p:sp>
      <p:sp>
        <p:nvSpPr>
          <p:cNvPr id="3" name="Content Placeholder 2">
            <a:extLst>
              <a:ext uri="{FF2B5EF4-FFF2-40B4-BE49-F238E27FC236}">
                <a16:creationId xmlns:a16="http://schemas.microsoft.com/office/drawing/2014/main" id="{6C91FBFA-5D30-D446-8616-F5A42AAB0EB9}"/>
              </a:ext>
            </a:extLst>
          </p:cNvPr>
          <p:cNvSpPr>
            <a:spLocks noGrp="1"/>
          </p:cNvSpPr>
          <p:nvPr>
            <p:ph idx="1"/>
          </p:nvPr>
        </p:nvSpPr>
        <p:spPr>
          <a:xfrm>
            <a:off x="143434" y="672353"/>
            <a:ext cx="4213413" cy="5930153"/>
          </a:xfrm>
        </p:spPr>
        <p:txBody>
          <a:bodyPr>
            <a:normAutofit/>
          </a:bodyPr>
          <a:lstStyle/>
          <a:p>
            <a:r>
              <a:rPr lang="en-US" sz="2000" dirty="0" err="1"/>
              <a:t>Communties</a:t>
            </a:r>
            <a:r>
              <a:rPr lang="en-US" sz="2000" dirty="0"/>
              <a:t> are not easily found, but generally they refer to parts of the network that are densely connected while loosely connected to other parts of the network</a:t>
            </a:r>
          </a:p>
          <a:p>
            <a:r>
              <a:rPr lang="en-US" sz="2000" dirty="0"/>
              <a:t>Modularity is a measure that assesses how “divided” a network is into different communities.</a:t>
            </a:r>
          </a:p>
          <a:p>
            <a:r>
              <a:rPr lang="en-US" sz="2000" dirty="0"/>
              <a:t>Participation coefficient indicates how the degree of a node is “distributed” across communities (P = 0 if all edges are connecting nodes within the same community, 1 when edges are equally distributed across all communities.</a:t>
            </a:r>
          </a:p>
        </p:txBody>
      </p:sp>
      <p:pic>
        <p:nvPicPr>
          <p:cNvPr id="5" name="Picture 4">
            <a:extLst>
              <a:ext uri="{FF2B5EF4-FFF2-40B4-BE49-F238E27FC236}">
                <a16:creationId xmlns:a16="http://schemas.microsoft.com/office/drawing/2014/main" id="{A62073C9-4B3D-2B42-A57D-3ACF301C2DB9}"/>
              </a:ext>
            </a:extLst>
          </p:cNvPr>
          <p:cNvPicPr>
            <a:picLocks noChangeAspect="1"/>
          </p:cNvPicPr>
          <p:nvPr/>
        </p:nvPicPr>
        <p:blipFill>
          <a:blip r:embed="rId2"/>
          <a:stretch>
            <a:fillRect/>
          </a:stretch>
        </p:blipFill>
        <p:spPr>
          <a:xfrm>
            <a:off x="8504684" y="807931"/>
            <a:ext cx="2541495" cy="1907500"/>
          </a:xfrm>
          <a:prstGeom prst="rect">
            <a:avLst/>
          </a:prstGeom>
        </p:spPr>
      </p:pic>
      <p:pic>
        <p:nvPicPr>
          <p:cNvPr id="7" name="Picture 6">
            <a:extLst>
              <a:ext uri="{FF2B5EF4-FFF2-40B4-BE49-F238E27FC236}">
                <a16:creationId xmlns:a16="http://schemas.microsoft.com/office/drawing/2014/main" id="{667CC301-2F42-4E46-942E-CFBE9DF959BF}"/>
              </a:ext>
            </a:extLst>
          </p:cNvPr>
          <p:cNvPicPr>
            <a:picLocks noChangeAspect="1"/>
          </p:cNvPicPr>
          <p:nvPr/>
        </p:nvPicPr>
        <p:blipFill>
          <a:blip r:embed="rId3"/>
          <a:stretch>
            <a:fillRect/>
          </a:stretch>
        </p:blipFill>
        <p:spPr>
          <a:xfrm>
            <a:off x="5963189" y="807931"/>
            <a:ext cx="2541495" cy="1907500"/>
          </a:xfrm>
          <a:prstGeom prst="rect">
            <a:avLst/>
          </a:prstGeom>
        </p:spPr>
      </p:pic>
      <p:sp>
        <p:nvSpPr>
          <p:cNvPr id="8" name="Rectangle 7">
            <a:extLst>
              <a:ext uri="{FF2B5EF4-FFF2-40B4-BE49-F238E27FC236}">
                <a16:creationId xmlns:a16="http://schemas.microsoft.com/office/drawing/2014/main" id="{09F860BF-444D-C547-A2E5-C94F7739EE87}"/>
              </a:ext>
            </a:extLst>
          </p:cNvPr>
          <p:cNvSpPr/>
          <p:nvPr/>
        </p:nvSpPr>
        <p:spPr>
          <a:xfrm>
            <a:off x="5123329" y="5822575"/>
            <a:ext cx="6925236" cy="954107"/>
          </a:xfrm>
          <a:prstGeom prst="rect">
            <a:avLst/>
          </a:prstGeom>
        </p:spPr>
        <p:txBody>
          <a:bodyPr wrap="square">
            <a:spAutoFit/>
          </a:bodyPr>
          <a:lstStyle/>
          <a:p>
            <a:r>
              <a:rPr lang="en-US" sz="1400" dirty="0">
                <a:latin typeface="-apple-system"/>
              </a:rPr>
              <a:t>Modularity network generator adapted from: </a:t>
            </a:r>
          </a:p>
          <a:p>
            <a:r>
              <a:rPr lang="en-US" sz="1400" dirty="0">
                <a:latin typeface="-apple-system"/>
              </a:rPr>
              <a:t>Sah, </a:t>
            </a:r>
            <a:r>
              <a:rPr lang="en-US" sz="1400" dirty="0" err="1">
                <a:latin typeface="-apple-system"/>
              </a:rPr>
              <a:t>Pratha</a:t>
            </a:r>
            <a:r>
              <a:rPr lang="en-US" sz="1400" dirty="0">
                <a:latin typeface="-apple-system"/>
              </a:rPr>
              <a:t>*, Lisa O. Singh, Aaron </a:t>
            </a:r>
            <a:r>
              <a:rPr lang="en-US" sz="1400" dirty="0" err="1">
                <a:latin typeface="-apple-system"/>
              </a:rPr>
              <a:t>Clauset</a:t>
            </a:r>
            <a:r>
              <a:rPr lang="en-US" sz="1400" dirty="0">
                <a:latin typeface="-apple-system"/>
              </a:rPr>
              <a:t>, and Shweta Bansal. "Exploring community structure in biological networks with random graphs." BMC Bioinformatics 2014, 15:220. doi:10.1186/1471-2105-15-220</a:t>
            </a:r>
            <a:endParaRPr lang="en-US" sz="1400" dirty="0"/>
          </a:p>
        </p:txBody>
      </p:sp>
      <p:pic>
        <p:nvPicPr>
          <p:cNvPr id="16" name="Picture 15">
            <a:extLst>
              <a:ext uri="{FF2B5EF4-FFF2-40B4-BE49-F238E27FC236}">
                <a16:creationId xmlns:a16="http://schemas.microsoft.com/office/drawing/2014/main" id="{9A18209A-C4D6-F445-9D31-4FECD761D701}"/>
              </a:ext>
            </a:extLst>
          </p:cNvPr>
          <p:cNvPicPr>
            <a:picLocks noChangeAspect="1"/>
          </p:cNvPicPr>
          <p:nvPr/>
        </p:nvPicPr>
        <p:blipFill>
          <a:blip r:embed="rId4"/>
          <a:stretch>
            <a:fillRect/>
          </a:stretch>
        </p:blipFill>
        <p:spPr>
          <a:xfrm>
            <a:off x="6836271" y="3243941"/>
            <a:ext cx="2731521" cy="2050122"/>
          </a:xfrm>
          <a:prstGeom prst="rect">
            <a:avLst/>
          </a:prstGeom>
        </p:spPr>
      </p:pic>
      <p:pic>
        <p:nvPicPr>
          <p:cNvPr id="18" name="Picture 17">
            <a:extLst>
              <a:ext uri="{FF2B5EF4-FFF2-40B4-BE49-F238E27FC236}">
                <a16:creationId xmlns:a16="http://schemas.microsoft.com/office/drawing/2014/main" id="{3D42CAB1-96D5-6348-8252-6E97A42F386D}"/>
              </a:ext>
            </a:extLst>
          </p:cNvPr>
          <p:cNvPicPr>
            <a:picLocks noChangeAspect="1"/>
          </p:cNvPicPr>
          <p:nvPr/>
        </p:nvPicPr>
        <p:blipFill>
          <a:blip r:embed="rId5"/>
          <a:stretch>
            <a:fillRect/>
          </a:stretch>
        </p:blipFill>
        <p:spPr>
          <a:xfrm>
            <a:off x="4356847" y="3243942"/>
            <a:ext cx="2731521" cy="2050122"/>
          </a:xfrm>
          <a:prstGeom prst="rect">
            <a:avLst/>
          </a:prstGeom>
        </p:spPr>
      </p:pic>
      <p:pic>
        <p:nvPicPr>
          <p:cNvPr id="20" name="Picture 19">
            <a:extLst>
              <a:ext uri="{FF2B5EF4-FFF2-40B4-BE49-F238E27FC236}">
                <a16:creationId xmlns:a16="http://schemas.microsoft.com/office/drawing/2014/main" id="{A5F46AEF-2CE4-5647-8AE3-F26C2DB08AD8}"/>
              </a:ext>
            </a:extLst>
          </p:cNvPr>
          <p:cNvPicPr>
            <a:picLocks noChangeAspect="1"/>
          </p:cNvPicPr>
          <p:nvPr/>
        </p:nvPicPr>
        <p:blipFill>
          <a:blip r:embed="rId6"/>
          <a:stretch>
            <a:fillRect/>
          </a:stretch>
        </p:blipFill>
        <p:spPr>
          <a:xfrm>
            <a:off x="9315695" y="3243941"/>
            <a:ext cx="2731521" cy="2050122"/>
          </a:xfrm>
          <a:prstGeom prst="rect">
            <a:avLst/>
          </a:prstGeom>
        </p:spPr>
      </p:pic>
      <p:sp>
        <p:nvSpPr>
          <p:cNvPr id="4" name="Slide Number Placeholder 3">
            <a:extLst>
              <a:ext uri="{FF2B5EF4-FFF2-40B4-BE49-F238E27FC236}">
                <a16:creationId xmlns:a16="http://schemas.microsoft.com/office/drawing/2014/main" id="{E687454F-7E16-3046-B48E-C2D9AFA86CE0}"/>
              </a:ext>
            </a:extLst>
          </p:cNvPr>
          <p:cNvSpPr>
            <a:spLocks noGrp="1"/>
          </p:cNvSpPr>
          <p:nvPr>
            <p:ph type="sldNum" sz="quarter" idx="12"/>
          </p:nvPr>
        </p:nvSpPr>
        <p:spPr/>
        <p:txBody>
          <a:bodyPr/>
          <a:lstStyle/>
          <a:p>
            <a:fld id="{34226AA3-17E5-2243-813E-6E2FA7F4A0D8}" type="slidenum">
              <a:rPr lang="en-US" smtClean="0"/>
              <a:t>16</a:t>
            </a:fld>
            <a:endParaRPr lang="en-US"/>
          </a:p>
        </p:txBody>
      </p:sp>
    </p:spTree>
    <p:extLst>
      <p:ext uri="{BB962C8B-B14F-4D97-AF65-F5344CB8AC3E}">
        <p14:creationId xmlns:p14="http://schemas.microsoft.com/office/powerpoint/2010/main" val="3019772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FE81-4960-9B43-8B62-9D770C2E758A}"/>
              </a:ext>
            </a:extLst>
          </p:cNvPr>
          <p:cNvSpPr>
            <a:spLocks noGrp="1"/>
          </p:cNvSpPr>
          <p:nvPr>
            <p:ph type="title"/>
          </p:nvPr>
        </p:nvSpPr>
        <p:spPr>
          <a:xfrm>
            <a:off x="0" y="1"/>
            <a:ext cx="10131425" cy="833718"/>
          </a:xfrm>
        </p:spPr>
        <p:txBody>
          <a:bodyPr/>
          <a:lstStyle/>
          <a:p>
            <a:r>
              <a:rPr lang="en-US" dirty="0"/>
              <a:t>Configurations: Graphlets and motifs</a:t>
            </a:r>
          </a:p>
        </p:txBody>
      </p:sp>
      <p:sp>
        <p:nvSpPr>
          <p:cNvPr id="3" name="Content Placeholder 2">
            <a:extLst>
              <a:ext uri="{FF2B5EF4-FFF2-40B4-BE49-F238E27FC236}">
                <a16:creationId xmlns:a16="http://schemas.microsoft.com/office/drawing/2014/main" id="{9BE340FF-9BF4-6542-89E8-41EC6FEF064F}"/>
              </a:ext>
            </a:extLst>
          </p:cNvPr>
          <p:cNvSpPr>
            <a:spLocks noGrp="1"/>
          </p:cNvSpPr>
          <p:nvPr>
            <p:ph idx="1"/>
          </p:nvPr>
        </p:nvSpPr>
        <p:spPr>
          <a:xfrm>
            <a:off x="0" y="914401"/>
            <a:ext cx="4504764" cy="4715933"/>
          </a:xfrm>
        </p:spPr>
        <p:txBody>
          <a:bodyPr/>
          <a:lstStyle/>
          <a:p>
            <a:r>
              <a:rPr lang="en-US" dirty="0"/>
              <a:t>A </a:t>
            </a:r>
            <a:r>
              <a:rPr lang="en-US" dirty="0" err="1"/>
              <a:t>graphlet</a:t>
            </a:r>
            <a:r>
              <a:rPr lang="en-US" dirty="0"/>
              <a:t> is a subgraph of N nodes. As such, graphlets contain all edges of a specific subgraph. </a:t>
            </a:r>
          </a:p>
          <a:p>
            <a:r>
              <a:rPr lang="en-US" dirty="0"/>
              <a:t>Motifs are specific patterns within a network, a motif can contain only some edges of a graphlet of the same size.</a:t>
            </a:r>
          </a:p>
          <a:p>
            <a:r>
              <a:rPr lang="en-US" dirty="0"/>
              <a:t>Motifs need to be assessed vs a baseline model (that can retain basic properties, such as number of nodes, edges, degree distribution, clustering, etc.). </a:t>
            </a:r>
          </a:p>
          <a:p>
            <a:r>
              <a:rPr lang="en-US" dirty="0"/>
              <a:t>Assessment of motifs leads to calculate significance and over/under-representation vs baseline.</a:t>
            </a:r>
          </a:p>
        </p:txBody>
      </p:sp>
      <p:pic>
        <p:nvPicPr>
          <p:cNvPr id="4" name="Picture 3">
            <a:extLst>
              <a:ext uri="{FF2B5EF4-FFF2-40B4-BE49-F238E27FC236}">
                <a16:creationId xmlns:a16="http://schemas.microsoft.com/office/drawing/2014/main" id="{84A7B54D-72F7-8D43-B01F-8C02873433A6}"/>
              </a:ext>
            </a:extLst>
          </p:cNvPr>
          <p:cNvPicPr>
            <a:picLocks noChangeAspect="1"/>
          </p:cNvPicPr>
          <p:nvPr/>
        </p:nvPicPr>
        <p:blipFill>
          <a:blip r:embed="rId2"/>
          <a:stretch>
            <a:fillRect/>
          </a:stretch>
        </p:blipFill>
        <p:spPr>
          <a:xfrm>
            <a:off x="4746811" y="1231033"/>
            <a:ext cx="7114351" cy="4082667"/>
          </a:xfrm>
          <a:prstGeom prst="rect">
            <a:avLst/>
          </a:prstGeom>
        </p:spPr>
      </p:pic>
      <p:sp>
        <p:nvSpPr>
          <p:cNvPr id="5" name="Rectangle 4">
            <a:extLst>
              <a:ext uri="{FF2B5EF4-FFF2-40B4-BE49-F238E27FC236}">
                <a16:creationId xmlns:a16="http://schemas.microsoft.com/office/drawing/2014/main" id="{B37255F8-3F1C-DF46-B0CA-5ED3EF1719E9}"/>
              </a:ext>
            </a:extLst>
          </p:cNvPr>
          <p:cNvSpPr/>
          <p:nvPr/>
        </p:nvSpPr>
        <p:spPr>
          <a:xfrm>
            <a:off x="3705574" y="5303801"/>
            <a:ext cx="7963327" cy="584775"/>
          </a:xfrm>
          <a:prstGeom prst="rect">
            <a:avLst/>
          </a:prstGeom>
        </p:spPr>
        <p:txBody>
          <a:bodyPr wrap="square">
            <a:spAutoFit/>
          </a:bodyPr>
          <a:lstStyle/>
          <a:p>
            <a:r>
              <a:rPr lang="en-US" sz="1600" dirty="0" err="1"/>
              <a:t>Pržulj</a:t>
            </a:r>
            <a:r>
              <a:rPr lang="en-US" sz="1600" dirty="0"/>
              <a:t>, N. (2007). Biological network comparison using graphlet degree distribution. </a:t>
            </a:r>
            <a:r>
              <a:rPr lang="en-US" sz="1600" i="1" dirty="0"/>
              <a:t>Bioinformatics</a:t>
            </a:r>
            <a:r>
              <a:rPr lang="en-US" sz="1600" dirty="0"/>
              <a:t>, </a:t>
            </a:r>
            <a:r>
              <a:rPr lang="en-US" sz="1600" i="1" dirty="0"/>
              <a:t>23</a:t>
            </a:r>
            <a:r>
              <a:rPr lang="en-US" sz="1600" dirty="0"/>
              <a:t>(2), 177–183. https://</a:t>
            </a:r>
            <a:r>
              <a:rPr lang="en-US" sz="1600" dirty="0" err="1"/>
              <a:t>doi.org</a:t>
            </a:r>
            <a:r>
              <a:rPr lang="en-US" sz="1600" dirty="0"/>
              <a:t>/10.1093/bioinformatics/btl301</a:t>
            </a:r>
            <a:endParaRPr lang="en-US" sz="1600" dirty="0">
              <a:effectLst/>
            </a:endParaRPr>
          </a:p>
        </p:txBody>
      </p:sp>
      <p:sp>
        <p:nvSpPr>
          <p:cNvPr id="8" name="Rectangle 7">
            <a:extLst>
              <a:ext uri="{FF2B5EF4-FFF2-40B4-BE49-F238E27FC236}">
                <a16:creationId xmlns:a16="http://schemas.microsoft.com/office/drawing/2014/main" id="{7CCEE164-6FE8-B54D-A974-6387C384B781}"/>
              </a:ext>
            </a:extLst>
          </p:cNvPr>
          <p:cNvSpPr/>
          <p:nvPr/>
        </p:nvSpPr>
        <p:spPr>
          <a:xfrm>
            <a:off x="3705574" y="5934669"/>
            <a:ext cx="8825753" cy="830997"/>
          </a:xfrm>
          <a:prstGeom prst="rect">
            <a:avLst/>
          </a:prstGeom>
        </p:spPr>
        <p:txBody>
          <a:bodyPr wrap="square">
            <a:spAutoFit/>
          </a:bodyPr>
          <a:lstStyle/>
          <a:p>
            <a:r>
              <a:rPr lang="en-US" sz="1600" dirty="0"/>
              <a:t>Milo, R., Shen-Orr, S., </a:t>
            </a:r>
            <a:r>
              <a:rPr lang="en-US" sz="1600" dirty="0" err="1"/>
              <a:t>Itzkovitz</a:t>
            </a:r>
            <a:r>
              <a:rPr lang="en-US" sz="1600" dirty="0"/>
              <a:t>, S., </a:t>
            </a:r>
            <a:r>
              <a:rPr lang="en-US" sz="1600" dirty="0" err="1"/>
              <a:t>Kashtan</a:t>
            </a:r>
            <a:r>
              <a:rPr lang="en-US" sz="1600" dirty="0"/>
              <a:t>, N., </a:t>
            </a:r>
            <a:r>
              <a:rPr lang="en-US" sz="1600" dirty="0" err="1"/>
              <a:t>Chklovskii</a:t>
            </a:r>
            <a:r>
              <a:rPr lang="en-US" sz="1600" dirty="0"/>
              <a:t>, D., &amp; Alon, U. (2002). Network motifs: Simple building blocks of complex networks. Science, 298(5594), 824–827. https://</a:t>
            </a:r>
            <a:r>
              <a:rPr lang="en-US" sz="1600" dirty="0" err="1"/>
              <a:t>doi.org</a:t>
            </a:r>
            <a:r>
              <a:rPr lang="en-US" sz="1600" dirty="0"/>
              <a:t>/10.1126/science.298.5594.824</a:t>
            </a:r>
          </a:p>
        </p:txBody>
      </p:sp>
      <p:sp>
        <p:nvSpPr>
          <p:cNvPr id="6" name="Slide Number Placeholder 5">
            <a:extLst>
              <a:ext uri="{FF2B5EF4-FFF2-40B4-BE49-F238E27FC236}">
                <a16:creationId xmlns:a16="http://schemas.microsoft.com/office/drawing/2014/main" id="{04C771BC-49FF-3B41-9492-0E3514F39B9D}"/>
              </a:ext>
            </a:extLst>
          </p:cNvPr>
          <p:cNvSpPr>
            <a:spLocks noGrp="1"/>
          </p:cNvSpPr>
          <p:nvPr>
            <p:ph type="sldNum" sz="quarter" idx="12"/>
          </p:nvPr>
        </p:nvSpPr>
        <p:spPr/>
        <p:txBody>
          <a:bodyPr/>
          <a:lstStyle/>
          <a:p>
            <a:fld id="{34226AA3-17E5-2243-813E-6E2FA7F4A0D8}" type="slidenum">
              <a:rPr lang="en-US" smtClean="0"/>
              <a:t>17</a:t>
            </a:fld>
            <a:endParaRPr lang="en-US"/>
          </a:p>
        </p:txBody>
      </p:sp>
    </p:spTree>
    <p:extLst>
      <p:ext uri="{BB962C8B-B14F-4D97-AF65-F5344CB8AC3E}">
        <p14:creationId xmlns:p14="http://schemas.microsoft.com/office/powerpoint/2010/main" val="62844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5400" y="2694219"/>
            <a:ext cx="6972300" cy="1468800"/>
          </a:xfrm>
        </p:spPr>
        <p:txBody>
          <a:bodyPr/>
          <a:lstStyle/>
          <a:p>
            <a:r>
              <a:rPr lang="en-US" dirty="0"/>
              <a:t>Social-ecological networks</a:t>
            </a:r>
          </a:p>
        </p:txBody>
      </p:sp>
      <p:sp>
        <p:nvSpPr>
          <p:cNvPr id="3" name="Slide Number Placeholder 2">
            <a:extLst>
              <a:ext uri="{FF2B5EF4-FFF2-40B4-BE49-F238E27FC236}">
                <a16:creationId xmlns:a16="http://schemas.microsoft.com/office/drawing/2014/main" id="{BD506E34-E2DD-224B-9FD6-3E67855DFA56}"/>
              </a:ext>
            </a:extLst>
          </p:cNvPr>
          <p:cNvSpPr>
            <a:spLocks noGrp="1"/>
          </p:cNvSpPr>
          <p:nvPr>
            <p:ph type="sldNum" sz="quarter" idx="12"/>
          </p:nvPr>
        </p:nvSpPr>
        <p:spPr>
          <a:xfrm>
            <a:off x="11640833" y="0"/>
            <a:ext cx="551167" cy="377825"/>
          </a:xfrm>
        </p:spPr>
        <p:txBody>
          <a:bodyPr/>
          <a:lstStyle/>
          <a:p>
            <a:fld id="{34226AA3-17E5-2243-813E-6E2FA7F4A0D8}" type="slidenum">
              <a:rPr lang="en-US" sz="1400" smtClean="0"/>
              <a:t>18</a:t>
            </a:fld>
            <a:endParaRPr lang="en-US" sz="1400"/>
          </a:p>
        </p:txBody>
      </p:sp>
    </p:spTree>
    <p:extLst>
      <p:ext uri="{BB962C8B-B14F-4D97-AF65-F5344CB8AC3E}">
        <p14:creationId xmlns:p14="http://schemas.microsoft.com/office/powerpoint/2010/main" val="671371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583E27-1E5C-E94E-888A-307991F93CF4}"/>
              </a:ext>
            </a:extLst>
          </p:cNvPr>
          <p:cNvPicPr>
            <a:picLocks noChangeAspect="1"/>
          </p:cNvPicPr>
          <p:nvPr/>
        </p:nvPicPr>
        <p:blipFill>
          <a:blip r:embed="rId2"/>
          <a:stretch>
            <a:fillRect/>
          </a:stretch>
        </p:blipFill>
        <p:spPr>
          <a:xfrm>
            <a:off x="827412" y="1650453"/>
            <a:ext cx="9973162" cy="3557094"/>
          </a:xfrm>
          <a:prstGeom prst="rect">
            <a:avLst/>
          </a:prstGeom>
        </p:spPr>
      </p:pic>
      <p:sp>
        <p:nvSpPr>
          <p:cNvPr id="6" name="Rectangle 5">
            <a:extLst>
              <a:ext uri="{FF2B5EF4-FFF2-40B4-BE49-F238E27FC236}">
                <a16:creationId xmlns:a16="http://schemas.microsoft.com/office/drawing/2014/main" id="{5D258929-EAC0-DF49-AA97-0A3C5DB7E6B4}"/>
              </a:ext>
            </a:extLst>
          </p:cNvPr>
          <p:cNvSpPr/>
          <p:nvPr/>
        </p:nvSpPr>
        <p:spPr>
          <a:xfrm>
            <a:off x="1494863" y="5601462"/>
            <a:ext cx="9202271" cy="861774"/>
          </a:xfrm>
          <a:prstGeom prst="rect">
            <a:avLst/>
          </a:prstGeom>
        </p:spPr>
        <p:txBody>
          <a:bodyPr wrap="square">
            <a:spAutoFit/>
          </a:bodyPr>
          <a:lstStyle/>
          <a:p>
            <a:r>
              <a:rPr lang="en-US" sz="1600" dirty="0"/>
              <a:t>Sayles, J., </a:t>
            </a:r>
            <a:r>
              <a:rPr lang="en-US" sz="1600" dirty="0" err="1"/>
              <a:t>Mancilla</a:t>
            </a:r>
            <a:r>
              <a:rPr lang="en-US" sz="1600" dirty="0"/>
              <a:t> Garcia, M., Hamilton, M., Alexander, S., Baggio, J., Fischer, A. P., … Pittman, J. (2019). Social-ecological network analysis for sustainability sciences: a systematic review and innovative research agenda for the future. Environmental Research Letters, 1–5. https://</a:t>
            </a:r>
            <a:r>
              <a:rPr lang="en-US" sz="1600" dirty="0" err="1"/>
              <a:t>doi.org</a:t>
            </a:r>
            <a:r>
              <a:rPr lang="en-US" sz="1600" dirty="0"/>
              <a:t>/10.1088/1748-9326/ab2619</a:t>
            </a:r>
          </a:p>
        </p:txBody>
      </p:sp>
      <p:sp>
        <p:nvSpPr>
          <p:cNvPr id="7" name="Title 1">
            <a:extLst>
              <a:ext uri="{FF2B5EF4-FFF2-40B4-BE49-F238E27FC236}">
                <a16:creationId xmlns:a16="http://schemas.microsoft.com/office/drawing/2014/main" id="{62C61F75-10DC-FD40-8628-0172613798EC}"/>
              </a:ext>
            </a:extLst>
          </p:cNvPr>
          <p:cNvSpPr>
            <a:spLocks noGrp="1"/>
          </p:cNvSpPr>
          <p:nvPr>
            <p:ph type="title"/>
          </p:nvPr>
        </p:nvSpPr>
        <p:spPr>
          <a:xfrm>
            <a:off x="0" y="0"/>
            <a:ext cx="10131425" cy="1456267"/>
          </a:xfrm>
        </p:spPr>
        <p:txBody>
          <a:bodyPr/>
          <a:lstStyle/>
          <a:p>
            <a:r>
              <a:rPr lang="en-US" dirty="0"/>
              <a:t>Social-ecological network “types”</a:t>
            </a:r>
          </a:p>
        </p:txBody>
      </p:sp>
      <p:sp>
        <p:nvSpPr>
          <p:cNvPr id="2" name="Slide Number Placeholder 1">
            <a:extLst>
              <a:ext uri="{FF2B5EF4-FFF2-40B4-BE49-F238E27FC236}">
                <a16:creationId xmlns:a16="http://schemas.microsoft.com/office/drawing/2014/main" id="{9EA3F973-E7E9-1A4A-80D7-431BAA6511DB}"/>
              </a:ext>
            </a:extLst>
          </p:cNvPr>
          <p:cNvSpPr>
            <a:spLocks noGrp="1"/>
          </p:cNvSpPr>
          <p:nvPr>
            <p:ph type="sldNum" sz="quarter" idx="12"/>
          </p:nvPr>
        </p:nvSpPr>
        <p:spPr/>
        <p:txBody>
          <a:bodyPr/>
          <a:lstStyle/>
          <a:p>
            <a:fld id="{34226AA3-17E5-2243-813E-6E2FA7F4A0D8}" type="slidenum">
              <a:rPr lang="en-US" smtClean="0"/>
              <a:t>19</a:t>
            </a:fld>
            <a:endParaRPr lang="en-US"/>
          </a:p>
        </p:txBody>
      </p:sp>
    </p:spTree>
    <p:extLst>
      <p:ext uri="{BB962C8B-B14F-4D97-AF65-F5344CB8AC3E}">
        <p14:creationId xmlns:p14="http://schemas.microsoft.com/office/powerpoint/2010/main" val="42416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45" y="0"/>
            <a:ext cx="10131425" cy="1456267"/>
          </a:xfrm>
        </p:spPr>
        <p:txBody>
          <a:bodyPr/>
          <a:lstStyle/>
          <a:p>
            <a:r>
              <a:rPr lang="en-US" dirty="0"/>
              <a:t>Outline of the workshop	</a:t>
            </a:r>
          </a:p>
        </p:txBody>
      </p:sp>
      <p:sp>
        <p:nvSpPr>
          <p:cNvPr id="3" name="Content Placeholder 2"/>
          <p:cNvSpPr>
            <a:spLocks noGrp="1"/>
          </p:cNvSpPr>
          <p:nvPr>
            <p:ph idx="1"/>
          </p:nvPr>
        </p:nvSpPr>
        <p:spPr>
          <a:xfrm>
            <a:off x="172845" y="1336998"/>
            <a:ext cx="9497363" cy="5050550"/>
          </a:xfrm>
        </p:spPr>
        <p:txBody>
          <a:bodyPr>
            <a:normAutofit fontScale="85000" lnSpcReduction="10000"/>
          </a:bodyPr>
          <a:lstStyle/>
          <a:p>
            <a:r>
              <a:rPr lang="en-US" sz="3200" dirty="0"/>
              <a:t>Introductions</a:t>
            </a:r>
          </a:p>
          <a:p>
            <a:r>
              <a:rPr lang="en-US" sz="3200" dirty="0"/>
              <a:t>Introduction to Networks: what are networks?  From nodes to networks passing through motifs and graphlets</a:t>
            </a:r>
            <a:endParaRPr lang="en-US" sz="3000" dirty="0"/>
          </a:p>
          <a:p>
            <a:r>
              <a:rPr lang="en-US" sz="3200" dirty="0"/>
              <a:t>Social Ecological Networks (SEN)</a:t>
            </a:r>
          </a:p>
          <a:p>
            <a:r>
              <a:rPr lang="en-US" sz="3200" dirty="0"/>
              <a:t>Analyzing Networks two simple example (Alaska, and </a:t>
            </a:r>
            <a:r>
              <a:rPr lang="en-US" sz="3200" dirty="0" err="1"/>
              <a:t>Pudget</a:t>
            </a:r>
            <a:r>
              <a:rPr lang="en-US" sz="3200" dirty="0"/>
              <a:t> Sound)</a:t>
            </a:r>
          </a:p>
          <a:p>
            <a:r>
              <a:rPr lang="en-US" sz="3200" dirty="0"/>
              <a:t>SEN Motifs in brief</a:t>
            </a:r>
          </a:p>
          <a:p>
            <a:r>
              <a:rPr lang="en-US" sz="3200" dirty="0"/>
              <a:t>Break</a:t>
            </a:r>
          </a:p>
          <a:p>
            <a:r>
              <a:rPr lang="en-US" sz="3200" dirty="0"/>
              <a:t>Hands On example (will distribute data) and breakout groups</a:t>
            </a:r>
          </a:p>
          <a:p>
            <a:r>
              <a:rPr lang="en-US" sz="3200" dirty="0"/>
              <a:t>Report Back and conclusion</a:t>
            </a:r>
          </a:p>
          <a:p>
            <a:endParaRPr lang="en-US" sz="3200" dirty="0"/>
          </a:p>
        </p:txBody>
      </p:sp>
      <p:sp>
        <p:nvSpPr>
          <p:cNvPr id="4" name="Slide Number Placeholder 3">
            <a:extLst>
              <a:ext uri="{FF2B5EF4-FFF2-40B4-BE49-F238E27FC236}">
                <a16:creationId xmlns:a16="http://schemas.microsoft.com/office/drawing/2014/main" id="{633E63AE-2852-004C-8785-D0F52CF175AD}"/>
              </a:ext>
            </a:extLst>
          </p:cNvPr>
          <p:cNvSpPr>
            <a:spLocks noGrp="1"/>
          </p:cNvSpPr>
          <p:nvPr>
            <p:ph type="sldNum" sz="quarter" idx="12"/>
          </p:nvPr>
        </p:nvSpPr>
        <p:spPr/>
        <p:txBody>
          <a:bodyPr/>
          <a:lstStyle/>
          <a:p>
            <a:fld id="{34226AA3-17E5-2243-813E-6E2FA7F4A0D8}" type="slidenum">
              <a:rPr lang="en-US" smtClean="0"/>
              <a:t>2</a:t>
            </a:fld>
            <a:endParaRPr lang="en-US"/>
          </a:p>
        </p:txBody>
      </p:sp>
    </p:spTree>
    <p:extLst>
      <p:ext uri="{BB962C8B-B14F-4D97-AF65-F5344CB8AC3E}">
        <p14:creationId xmlns:p14="http://schemas.microsoft.com/office/powerpoint/2010/main" val="834240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0C41-E100-4740-8852-A6833E82323C}"/>
              </a:ext>
            </a:extLst>
          </p:cNvPr>
          <p:cNvSpPr>
            <a:spLocks noGrp="1"/>
          </p:cNvSpPr>
          <p:nvPr>
            <p:ph type="title"/>
          </p:nvPr>
        </p:nvSpPr>
        <p:spPr>
          <a:xfrm>
            <a:off x="0" y="0"/>
            <a:ext cx="12192000" cy="1456267"/>
          </a:xfrm>
        </p:spPr>
        <p:txBody>
          <a:bodyPr/>
          <a:lstStyle/>
          <a:p>
            <a:pPr algn="ctr"/>
            <a:r>
              <a:rPr lang="en-US" dirty="0"/>
              <a:t>imagine</a:t>
            </a:r>
          </a:p>
        </p:txBody>
      </p:sp>
      <p:sp>
        <p:nvSpPr>
          <p:cNvPr id="3" name="Content Placeholder 2">
            <a:extLst>
              <a:ext uri="{FF2B5EF4-FFF2-40B4-BE49-F238E27FC236}">
                <a16:creationId xmlns:a16="http://schemas.microsoft.com/office/drawing/2014/main" id="{B8551BEB-33D5-B84B-B83A-E7E5372F113E}"/>
              </a:ext>
            </a:extLst>
          </p:cNvPr>
          <p:cNvSpPr>
            <a:spLocks noGrp="1"/>
          </p:cNvSpPr>
          <p:nvPr>
            <p:ph idx="1"/>
          </p:nvPr>
        </p:nvSpPr>
        <p:spPr>
          <a:xfrm>
            <a:off x="685801" y="1456267"/>
            <a:ext cx="10131425" cy="4312521"/>
          </a:xfrm>
        </p:spPr>
        <p:txBody>
          <a:bodyPr>
            <a:normAutofit lnSpcReduction="10000"/>
          </a:bodyPr>
          <a:lstStyle/>
          <a:p>
            <a:r>
              <a:rPr lang="en-US" sz="2800" dirty="0"/>
              <a:t>You want to assess how food sharing may be affected by changes in the social as well as in the biophysical domain</a:t>
            </a:r>
          </a:p>
          <a:p>
            <a:r>
              <a:rPr lang="en-US" sz="2800" dirty="0"/>
              <a:t>You need to take into account:</a:t>
            </a:r>
          </a:p>
          <a:p>
            <a:pPr lvl="1"/>
            <a:r>
              <a:rPr lang="en-US" sz="2600" dirty="0"/>
              <a:t>biophysical elements (i.e. species hunted or harvested)</a:t>
            </a:r>
          </a:p>
          <a:p>
            <a:pPr lvl="1"/>
            <a:r>
              <a:rPr lang="en-US" sz="2600" dirty="0"/>
              <a:t>social (i.e. cooperation, helping or simply sharing with those in need, contributions </a:t>
            </a:r>
            <a:r>
              <a:rPr lang="en-US" sz="2600" dirty="0" err="1"/>
              <a:t>etc</a:t>
            </a:r>
            <a:r>
              <a:rPr lang="en-US" sz="2600" dirty="0"/>
              <a:t>…)</a:t>
            </a:r>
          </a:p>
          <a:p>
            <a:r>
              <a:rPr lang="en-US" sz="2800" dirty="0"/>
              <a:t>Single (“</a:t>
            </a:r>
            <a:r>
              <a:rPr lang="en-US" sz="2800" dirty="0" err="1"/>
              <a:t>monoplex</a:t>
            </a:r>
            <a:r>
              <a:rPr lang="en-US" sz="2800" dirty="0"/>
              <a:t>”) networks fall short as they would not be able to characterize the system properly …(i.e. not an adequate model representation)</a:t>
            </a:r>
          </a:p>
        </p:txBody>
      </p:sp>
      <p:sp>
        <p:nvSpPr>
          <p:cNvPr id="4" name="Slide Number Placeholder 3">
            <a:extLst>
              <a:ext uri="{FF2B5EF4-FFF2-40B4-BE49-F238E27FC236}">
                <a16:creationId xmlns:a16="http://schemas.microsoft.com/office/drawing/2014/main" id="{591B7A67-7277-4B4E-8369-5EF6DF76DB09}"/>
              </a:ext>
            </a:extLst>
          </p:cNvPr>
          <p:cNvSpPr>
            <a:spLocks noGrp="1"/>
          </p:cNvSpPr>
          <p:nvPr>
            <p:ph type="sldNum" sz="quarter" idx="12"/>
          </p:nvPr>
        </p:nvSpPr>
        <p:spPr>
          <a:xfrm>
            <a:off x="11640833" y="28135"/>
            <a:ext cx="551167" cy="377825"/>
          </a:xfrm>
        </p:spPr>
        <p:txBody>
          <a:bodyPr/>
          <a:lstStyle/>
          <a:p>
            <a:fld id="{34226AA3-17E5-2243-813E-6E2FA7F4A0D8}" type="slidenum">
              <a:rPr lang="en-US" sz="1400" smtClean="0"/>
              <a:t>20</a:t>
            </a:fld>
            <a:endParaRPr lang="en-US" sz="1400" dirty="0"/>
          </a:p>
        </p:txBody>
      </p:sp>
    </p:spTree>
    <p:extLst>
      <p:ext uri="{BB962C8B-B14F-4D97-AF65-F5344CB8AC3E}">
        <p14:creationId xmlns:p14="http://schemas.microsoft.com/office/powerpoint/2010/main" val="2300891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2040835"/>
            <a:ext cx="7713590" cy="4326584"/>
          </a:xfrm>
        </p:spPr>
        <p:txBody>
          <a:bodyPr>
            <a:noAutofit/>
          </a:bodyPr>
          <a:lstStyle/>
          <a:p>
            <a:pPr>
              <a:spcAft>
                <a:spcPts val="0"/>
              </a:spcAft>
            </a:pPr>
            <a:r>
              <a:rPr lang="en-US" sz="2400" dirty="0">
                <a:solidFill>
                  <a:schemeClr val="tx1">
                    <a:lumMod val="95000"/>
                  </a:schemeClr>
                </a:solidFill>
              </a:rPr>
              <a:t>Mixed subsistence-cash economies</a:t>
            </a:r>
          </a:p>
          <a:p>
            <a:pPr>
              <a:spcAft>
                <a:spcPts val="0"/>
              </a:spcAft>
            </a:pPr>
            <a:r>
              <a:rPr lang="en-US" sz="2400" dirty="0">
                <a:solidFill>
                  <a:schemeClr val="tx1">
                    <a:lumMod val="95000"/>
                  </a:schemeClr>
                </a:solidFill>
              </a:rPr>
              <a:t>Plausible future social changes relate to migration, job creation/dissolution, market integration</a:t>
            </a:r>
          </a:p>
          <a:p>
            <a:pPr>
              <a:spcAft>
                <a:spcPts val="0"/>
              </a:spcAft>
            </a:pPr>
            <a:r>
              <a:rPr lang="en-US" sz="2400" dirty="0">
                <a:solidFill>
                  <a:schemeClr val="tx1">
                    <a:lumMod val="95000"/>
                  </a:schemeClr>
                </a:solidFill>
              </a:rPr>
              <a:t>Plausible future ecological changes relate to ice cover, air and water temperature that influence species abundance</a:t>
            </a:r>
          </a:p>
          <a:p>
            <a:pPr>
              <a:spcAft>
                <a:spcPts val="0"/>
              </a:spcAft>
            </a:pPr>
            <a:r>
              <a:rPr lang="en-US" sz="2400" dirty="0">
                <a:solidFill>
                  <a:schemeClr val="tx1">
                    <a:lumMod val="95000"/>
                  </a:schemeClr>
                </a:solidFill>
              </a:rPr>
              <a:t>Cultural norms related to sharing are key for food security, group identity, well being. </a:t>
            </a:r>
          </a:p>
          <a:p>
            <a:pPr>
              <a:spcAft>
                <a:spcPts val="0"/>
              </a:spcAft>
            </a:pPr>
            <a:r>
              <a:rPr lang="en-US" sz="2400" dirty="0">
                <a:solidFill>
                  <a:schemeClr val="tx1">
                    <a:lumMod val="95000"/>
                  </a:schemeClr>
                </a:solidFill>
              </a:rPr>
              <a:t>Analysis of subsistence food flows between HH depending on resource type and specific social relation</a:t>
            </a:r>
          </a:p>
        </p:txBody>
      </p:sp>
      <p:sp>
        <p:nvSpPr>
          <p:cNvPr id="7" name="Slide Number Placeholder 6"/>
          <p:cNvSpPr>
            <a:spLocks noGrp="1"/>
          </p:cNvSpPr>
          <p:nvPr>
            <p:ph type="sldNum" sz="quarter" idx="12"/>
          </p:nvPr>
        </p:nvSpPr>
        <p:spPr>
          <a:xfrm>
            <a:off x="11508662" y="31454"/>
            <a:ext cx="683339" cy="365125"/>
          </a:xfrm>
        </p:spPr>
        <p:txBody>
          <a:bodyPr vert="horz" lIns="91440" tIns="45720" rIns="91440" bIns="45720" rtlCol="0" anchor="ctr"/>
          <a:lstStyle/>
          <a:p>
            <a:fld id="{40E68F2B-0802-4062-85A8-074270B2F279}" type="slidenum">
              <a:rPr lang="en-US">
                <a:solidFill>
                  <a:schemeClr val="tx1"/>
                </a:solidFill>
              </a:rPr>
              <a:pPr/>
              <a:t>21</a:t>
            </a:fld>
            <a:endParaRPr lang="en-US" dirty="0">
              <a:solidFill>
                <a:schemeClr val="tx1"/>
              </a:solidFill>
            </a:endParaRPr>
          </a:p>
        </p:txBody>
      </p:sp>
      <p:sp>
        <p:nvSpPr>
          <p:cNvPr id="19" name="Title 1"/>
          <p:cNvSpPr txBox="1">
            <a:spLocks/>
          </p:cNvSpPr>
          <p:nvPr/>
        </p:nvSpPr>
        <p:spPr>
          <a:xfrm>
            <a:off x="0" y="0"/>
            <a:ext cx="11508662" cy="793158"/>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Community Robustness and Social-Ecological Networks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837" y="793157"/>
            <a:ext cx="3776090" cy="596679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F5EFFF-57F4-0A44-A590-57DA769B7648}"/>
                  </a:ext>
                </a:extLst>
              </p14:cNvPr>
              <p14:cNvContentPartPr/>
              <p14:nvPr/>
            </p14:nvContentPartPr>
            <p14:xfrm>
              <a:off x="6349680" y="2446560"/>
              <a:ext cx="360" cy="13320"/>
            </p14:xfrm>
          </p:contentPart>
        </mc:Choice>
        <mc:Fallback xmlns="">
          <p:pic>
            <p:nvPicPr>
              <p:cNvPr id="2" name="Ink 1">
                <a:extLst>
                  <a:ext uri="{FF2B5EF4-FFF2-40B4-BE49-F238E27FC236}">
                    <a16:creationId xmlns:a16="http://schemas.microsoft.com/office/drawing/2014/main" id="{8EF5EFFF-57F4-0A44-A590-57DA769B7648}"/>
                  </a:ext>
                </a:extLst>
              </p:cNvPr>
              <p:cNvPicPr/>
              <p:nvPr/>
            </p:nvPicPr>
            <p:blipFill>
              <a:blip r:embed="rId5"/>
              <a:stretch>
                <a:fillRect/>
              </a:stretch>
            </p:blipFill>
            <p:spPr>
              <a:xfrm>
                <a:off x="6340320" y="2437200"/>
                <a:ext cx="19080" cy="32040"/>
              </a:xfrm>
              <a:prstGeom prst="rect">
                <a:avLst/>
              </a:prstGeom>
            </p:spPr>
          </p:pic>
        </mc:Fallback>
      </mc:AlternateContent>
      <p:sp>
        <p:nvSpPr>
          <p:cNvPr id="4" name="Rectangle 3">
            <a:extLst>
              <a:ext uri="{FF2B5EF4-FFF2-40B4-BE49-F238E27FC236}">
                <a16:creationId xmlns:a16="http://schemas.microsoft.com/office/drawing/2014/main" id="{AECF8D35-539B-1142-9E31-6892779E9880}"/>
              </a:ext>
            </a:extLst>
          </p:cNvPr>
          <p:cNvSpPr/>
          <p:nvPr/>
        </p:nvSpPr>
        <p:spPr>
          <a:xfrm>
            <a:off x="254525" y="738909"/>
            <a:ext cx="6775530" cy="1077218"/>
          </a:xfrm>
          <a:prstGeom prst="rect">
            <a:avLst/>
          </a:prstGeom>
        </p:spPr>
        <p:txBody>
          <a:bodyPr wrap="square">
            <a:spAutoFit/>
          </a:bodyPr>
          <a:lstStyle/>
          <a:p>
            <a:r>
              <a:rPr lang="en-US" sz="1600" dirty="0"/>
              <a:t>Baggio, J. A., </a:t>
            </a:r>
            <a:r>
              <a:rPr lang="en-US" sz="1600" dirty="0" err="1"/>
              <a:t>Burnsilver</a:t>
            </a:r>
            <a:r>
              <a:rPr lang="en-US" sz="1600" dirty="0"/>
              <a:t>, S. B., Arenas, A., </a:t>
            </a:r>
            <a:r>
              <a:rPr lang="en-US" sz="1600" dirty="0" err="1"/>
              <a:t>Magdanz</a:t>
            </a:r>
            <a:r>
              <a:rPr lang="en-US" sz="1600" dirty="0"/>
              <a:t>, J. S., </a:t>
            </a:r>
            <a:r>
              <a:rPr lang="en-US" sz="1600" dirty="0" err="1"/>
              <a:t>Kofinas</a:t>
            </a:r>
            <a:r>
              <a:rPr lang="en-US" sz="1600" dirty="0"/>
              <a:t>, G. P., &amp; De Domenico, M. (2016). Multiplex social ecological network analysis reveals how social changes affect community robustness more than resource depletion. PNAS, 113(48), 13708–13713. https://</a:t>
            </a:r>
            <a:r>
              <a:rPr lang="en-US" sz="1600" dirty="0" err="1"/>
              <a:t>doi.org</a:t>
            </a:r>
            <a:r>
              <a:rPr lang="en-US" sz="1600" dirty="0"/>
              <a:t>/10.1073/pnas.1604401113</a:t>
            </a:r>
          </a:p>
        </p:txBody>
      </p:sp>
    </p:spTree>
    <p:extLst>
      <p:ext uri="{BB962C8B-B14F-4D97-AF65-F5344CB8AC3E}">
        <p14:creationId xmlns:p14="http://schemas.microsoft.com/office/powerpoint/2010/main" val="345586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29"/>
            <a:ext cx="12192000" cy="860612"/>
          </a:xfrm>
        </p:spPr>
        <p:txBody>
          <a:bodyPr>
            <a:normAutofit/>
          </a:bodyPr>
          <a:lstStyle/>
          <a:p>
            <a:r>
              <a:rPr lang="en-US" sz="4400" dirty="0"/>
              <a:t>Multiplex Networks </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972" y="2168075"/>
            <a:ext cx="11334413" cy="3740356"/>
          </a:xfrm>
        </p:spPr>
      </p:pic>
      <p:sp>
        <p:nvSpPr>
          <p:cNvPr id="5" name="Slide Number Placeholder 4"/>
          <p:cNvSpPr>
            <a:spLocks noGrp="1"/>
          </p:cNvSpPr>
          <p:nvPr>
            <p:ph type="sldNum" sz="quarter" idx="12"/>
          </p:nvPr>
        </p:nvSpPr>
        <p:spPr>
          <a:xfrm>
            <a:off x="11508661" y="-17929"/>
            <a:ext cx="683339" cy="365125"/>
          </a:xfrm>
        </p:spPr>
        <p:txBody>
          <a:bodyPr vert="horz" lIns="91440" tIns="45720" rIns="91440" bIns="45720" rtlCol="0" anchor="ctr"/>
          <a:lstStyle/>
          <a:p>
            <a:fld id="{40E68F2B-0802-4062-85A8-074270B2F279}" type="slidenum">
              <a:rPr lang="en-US" sz="1600">
                <a:solidFill>
                  <a:schemeClr val="tx1"/>
                </a:solidFill>
              </a:rPr>
              <a:pPr/>
              <a:t>22</a:t>
            </a:fld>
            <a:endParaRPr lang="en-US" sz="1600" dirty="0">
              <a:solidFill>
                <a:schemeClr val="tx1"/>
              </a:solidFill>
            </a:endParaRPr>
          </a:p>
        </p:txBody>
      </p:sp>
    </p:spTree>
    <p:extLst>
      <p:ext uri="{BB962C8B-B14F-4D97-AF65-F5344CB8AC3E}">
        <p14:creationId xmlns:p14="http://schemas.microsoft.com/office/powerpoint/2010/main" val="1856954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5786204" cy="914400"/>
          </a:xfrm>
        </p:spPr>
        <p:txBody>
          <a:bodyPr>
            <a:normAutofit/>
          </a:bodyPr>
          <a:lstStyle/>
          <a:p>
            <a:r>
              <a:rPr lang="en-US" sz="4400" dirty="0"/>
              <a:t>Robustness Analysis</a:t>
            </a:r>
          </a:p>
        </p:txBody>
      </p:sp>
      <p:pic>
        <p:nvPicPr>
          <p:cNvPr id="7"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43" y="1350498"/>
            <a:ext cx="11132818" cy="5064370"/>
          </a:xfrm>
        </p:spPr>
      </p:pic>
      <p:sp>
        <p:nvSpPr>
          <p:cNvPr id="5" name="Slide Number Placeholder 4"/>
          <p:cNvSpPr>
            <a:spLocks noGrp="1"/>
          </p:cNvSpPr>
          <p:nvPr>
            <p:ph type="sldNum" sz="quarter" idx="12"/>
          </p:nvPr>
        </p:nvSpPr>
        <p:spPr>
          <a:xfrm>
            <a:off x="11508661" y="0"/>
            <a:ext cx="683339" cy="365125"/>
          </a:xfrm>
        </p:spPr>
        <p:txBody>
          <a:bodyPr vert="horz" lIns="91440" tIns="45720" rIns="91440" bIns="45720" rtlCol="0" anchor="ctr"/>
          <a:lstStyle/>
          <a:p>
            <a:fld id="{40E68F2B-0802-4062-85A8-074270B2F279}" type="slidenum">
              <a:rPr lang="en-US" sz="1600">
                <a:solidFill>
                  <a:schemeClr val="tx1"/>
                </a:solidFill>
              </a:rPr>
              <a:pPr/>
              <a:t>23</a:t>
            </a:fld>
            <a:endParaRPr lang="en-US" sz="1600" dirty="0">
              <a:solidFill>
                <a:schemeClr val="tx1"/>
              </a:solidFill>
            </a:endParaRPr>
          </a:p>
        </p:txBody>
      </p:sp>
    </p:spTree>
    <p:extLst>
      <p:ext uri="{BB962C8B-B14F-4D97-AF65-F5344CB8AC3E}">
        <p14:creationId xmlns:p14="http://schemas.microsoft.com/office/powerpoint/2010/main" val="1394062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0C41-E100-4740-8852-A6833E82323C}"/>
              </a:ext>
            </a:extLst>
          </p:cNvPr>
          <p:cNvSpPr>
            <a:spLocks noGrp="1"/>
          </p:cNvSpPr>
          <p:nvPr>
            <p:ph type="title"/>
          </p:nvPr>
        </p:nvSpPr>
        <p:spPr>
          <a:xfrm>
            <a:off x="0" y="0"/>
            <a:ext cx="12192000" cy="1456267"/>
          </a:xfrm>
        </p:spPr>
        <p:txBody>
          <a:bodyPr/>
          <a:lstStyle/>
          <a:p>
            <a:pPr algn="ctr"/>
            <a:r>
              <a:rPr lang="en-US" dirty="0"/>
              <a:t>imagine</a:t>
            </a:r>
          </a:p>
        </p:txBody>
      </p:sp>
      <p:sp>
        <p:nvSpPr>
          <p:cNvPr id="3" name="Content Placeholder 2">
            <a:extLst>
              <a:ext uri="{FF2B5EF4-FFF2-40B4-BE49-F238E27FC236}">
                <a16:creationId xmlns:a16="http://schemas.microsoft.com/office/drawing/2014/main" id="{B8551BEB-33D5-B84B-B83A-E7E5372F113E}"/>
              </a:ext>
            </a:extLst>
          </p:cNvPr>
          <p:cNvSpPr>
            <a:spLocks noGrp="1"/>
          </p:cNvSpPr>
          <p:nvPr>
            <p:ph idx="1"/>
          </p:nvPr>
        </p:nvSpPr>
        <p:spPr>
          <a:xfrm>
            <a:off x="685801" y="1456267"/>
            <a:ext cx="10131425" cy="4312521"/>
          </a:xfrm>
        </p:spPr>
        <p:txBody>
          <a:bodyPr>
            <a:normAutofit/>
          </a:bodyPr>
          <a:lstStyle/>
          <a:p>
            <a:r>
              <a:rPr lang="en-US" sz="2800" dirty="0"/>
              <a:t>You want to assess water governance in an estuary region</a:t>
            </a:r>
          </a:p>
          <a:p>
            <a:r>
              <a:rPr lang="en-US" sz="2800" dirty="0"/>
              <a:t>You need to take into account:</a:t>
            </a:r>
          </a:p>
          <a:p>
            <a:pPr lvl="1"/>
            <a:r>
              <a:rPr lang="en-US" sz="2600" dirty="0"/>
              <a:t>biophysical elements (water flows, biota)</a:t>
            </a:r>
          </a:p>
          <a:p>
            <a:pPr lvl="1"/>
            <a:r>
              <a:rPr lang="en-US" sz="2600" dirty="0"/>
              <a:t>social (water management associations, local and regional governing bodies, private actors, NGO, etc.)</a:t>
            </a:r>
          </a:p>
          <a:p>
            <a:r>
              <a:rPr lang="en-US" sz="2800" dirty="0"/>
              <a:t>Single (“</a:t>
            </a:r>
            <a:r>
              <a:rPr lang="en-US" sz="2800" dirty="0" err="1"/>
              <a:t>monoplex</a:t>
            </a:r>
            <a:r>
              <a:rPr lang="en-US" sz="2800" dirty="0"/>
              <a:t>”) networks fall short as they would not be able to characterize the system properly …(i.e. not an adequate model representation)</a:t>
            </a:r>
          </a:p>
        </p:txBody>
      </p:sp>
      <p:sp>
        <p:nvSpPr>
          <p:cNvPr id="4" name="Slide Number Placeholder 3">
            <a:extLst>
              <a:ext uri="{FF2B5EF4-FFF2-40B4-BE49-F238E27FC236}">
                <a16:creationId xmlns:a16="http://schemas.microsoft.com/office/drawing/2014/main" id="{A08D50EF-6920-014C-B80A-276418274320}"/>
              </a:ext>
            </a:extLst>
          </p:cNvPr>
          <p:cNvSpPr>
            <a:spLocks noGrp="1"/>
          </p:cNvSpPr>
          <p:nvPr>
            <p:ph type="sldNum" sz="quarter" idx="12"/>
          </p:nvPr>
        </p:nvSpPr>
        <p:spPr/>
        <p:txBody>
          <a:bodyPr/>
          <a:lstStyle/>
          <a:p>
            <a:fld id="{34226AA3-17E5-2243-813E-6E2FA7F4A0D8}" type="slidenum">
              <a:rPr lang="en-US" smtClean="0"/>
              <a:t>24</a:t>
            </a:fld>
            <a:endParaRPr lang="en-US"/>
          </a:p>
        </p:txBody>
      </p:sp>
    </p:spTree>
    <p:extLst>
      <p:ext uri="{BB962C8B-B14F-4D97-AF65-F5344CB8AC3E}">
        <p14:creationId xmlns:p14="http://schemas.microsoft.com/office/powerpoint/2010/main" val="280346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67082" cy="605778"/>
          </a:xfrm>
        </p:spPr>
        <p:txBody>
          <a:bodyPr>
            <a:noAutofit/>
          </a:bodyPr>
          <a:lstStyle/>
          <a:p>
            <a:r>
              <a:rPr lang="en-US" dirty="0"/>
              <a:t>Restoration and Social-Ecological Networks</a:t>
            </a:r>
          </a:p>
        </p:txBody>
      </p:sp>
      <p:sp>
        <p:nvSpPr>
          <p:cNvPr id="3" name="Content Placeholder 2"/>
          <p:cNvSpPr>
            <a:spLocks noGrp="1"/>
          </p:cNvSpPr>
          <p:nvPr>
            <p:ph idx="1"/>
          </p:nvPr>
        </p:nvSpPr>
        <p:spPr>
          <a:xfrm>
            <a:off x="443753" y="761766"/>
            <a:ext cx="5997389" cy="4194365"/>
          </a:xfrm>
        </p:spPr>
        <p:txBody>
          <a:bodyPr>
            <a:normAutofit fontScale="92500" lnSpcReduction="10000"/>
          </a:bodyPr>
          <a:lstStyle/>
          <a:p>
            <a:r>
              <a:rPr lang="en-US" sz="3200" dirty="0"/>
              <a:t>Fragmented Governance in Bio-physically connected regions</a:t>
            </a:r>
          </a:p>
          <a:p>
            <a:r>
              <a:rPr lang="en-US" sz="3200" dirty="0"/>
              <a:t>Considering governance capacity with ecological conditions may help policy makers allocate resources</a:t>
            </a:r>
          </a:p>
          <a:p>
            <a:r>
              <a:rPr lang="en-US" sz="3200" dirty="0"/>
              <a:t>Assess scale mismatches and effects on ecological habitat</a:t>
            </a:r>
          </a:p>
          <a:p>
            <a:r>
              <a:rPr lang="en-US" sz="3200" dirty="0"/>
              <a:t>Use of Network Science as a diagnostic tool</a:t>
            </a:r>
          </a:p>
        </p:txBody>
      </p:sp>
      <p:sp>
        <p:nvSpPr>
          <p:cNvPr id="5" name="Slide Number Placeholder 4"/>
          <p:cNvSpPr>
            <a:spLocks noGrp="1"/>
          </p:cNvSpPr>
          <p:nvPr>
            <p:ph type="sldNum" sz="quarter" idx="12"/>
          </p:nvPr>
        </p:nvSpPr>
        <p:spPr>
          <a:xfrm>
            <a:off x="11508661" y="0"/>
            <a:ext cx="683339" cy="365125"/>
          </a:xfrm>
        </p:spPr>
        <p:txBody>
          <a:bodyPr vert="horz" lIns="91440" tIns="45720" rIns="91440" bIns="45720" rtlCol="0" anchor="ctr"/>
          <a:lstStyle/>
          <a:p>
            <a:fld id="{40E68F2B-0802-4062-85A8-074270B2F279}" type="slidenum">
              <a:rPr lang="en-US">
                <a:solidFill>
                  <a:schemeClr val="tx1"/>
                </a:solidFill>
              </a:rPr>
              <a:pPr/>
              <a:t>25</a:t>
            </a:fld>
            <a:endParaRPr lang="en-US" dirty="0">
              <a:solidFill>
                <a:schemeClr val="tx1"/>
              </a:solidFill>
            </a:endParaRPr>
          </a:p>
        </p:txBody>
      </p:sp>
      <p:sp>
        <p:nvSpPr>
          <p:cNvPr id="7" name="TextBox 6"/>
          <p:cNvSpPr txBox="1"/>
          <p:nvPr/>
        </p:nvSpPr>
        <p:spPr>
          <a:xfrm>
            <a:off x="124918" y="4956131"/>
            <a:ext cx="7893028" cy="2062103"/>
          </a:xfrm>
          <a:prstGeom prst="rect">
            <a:avLst/>
          </a:prstGeom>
        </p:spPr>
        <p:txBody>
          <a:bodyPr wrap="square">
            <a:spAutoFit/>
          </a:bodyPr>
          <a:lstStyle>
            <a:defPPr>
              <a:defRPr lang="en-US"/>
            </a:defPPr>
            <a:lvl1pPr>
              <a:defRPr sz="1600"/>
            </a:lvl1pPr>
          </a:lstStyle>
          <a:p>
            <a:r>
              <a:rPr lang="en-US" dirty="0"/>
              <a:t>Sayles, J. S., &amp; Baggio, J. A. (2017). Who collaborates and why: Assessment and diagnostic of governance network integration for salmon restoration in Puget Sound, USA. Journal of Environmental Management, 186, 64–78. https://</a:t>
            </a:r>
            <a:r>
              <a:rPr lang="en-US" dirty="0" err="1"/>
              <a:t>doi.org</a:t>
            </a:r>
            <a:r>
              <a:rPr lang="en-US" dirty="0"/>
              <a:t>/10.1016/j.jenvman.2016.09.085</a:t>
            </a:r>
          </a:p>
          <a:p>
            <a:endParaRPr lang="en-US" dirty="0"/>
          </a:p>
          <a:p>
            <a:r>
              <a:rPr lang="en-US" dirty="0"/>
              <a:t>Sayles, J. S., &amp; Baggio, J. A. (2017). Social–ecological network analysis of scale mismatches in estuary watershed restoration. PNAS, 114(10), E1776–E1785. https://</a:t>
            </a:r>
            <a:r>
              <a:rPr lang="en-US" dirty="0" err="1"/>
              <a:t>doi.org</a:t>
            </a:r>
            <a:r>
              <a:rPr lang="en-US" dirty="0"/>
              <a:t>/10.1073/pnas.1604405114</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946" y="969306"/>
            <a:ext cx="4049136" cy="5706131"/>
          </a:xfrm>
          <a:prstGeom prst="rect">
            <a:avLst/>
          </a:prstGeom>
        </p:spPr>
      </p:pic>
    </p:spTree>
    <p:extLst>
      <p:ext uri="{BB962C8B-B14F-4D97-AF65-F5344CB8AC3E}">
        <p14:creationId xmlns:p14="http://schemas.microsoft.com/office/powerpoint/2010/main" val="282439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EBEF-BA06-7E4F-BA5C-74AD4518CBBF}"/>
              </a:ext>
            </a:extLst>
          </p:cNvPr>
          <p:cNvSpPr>
            <a:spLocks noGrp="1"/>
          </p:cNvSpPr>
          <p:nvPr>
            <p:ph type="title"/>
          </p:nvPr>
        </p:nvSpPr>
        <p:spPr>
          <a:xfrm>
            <a:off x="0" y="0"/>
            <a:ext cx="10131425" cy="1456267"/>
          </a:xfrm>
        </p:spPr>
        <p:txBody>
          <a:bodyPr>
            <a:normAutofit/>
          </a:bodyPr>
          <a:lstStyle/>
          <a:p>
            <a:r>
              <a:rPr lang="en-US" dirty="0"/>
              <a:t>﻿</a:t>
            </a:r>
          </a:p>
        </p:txBody>
      </p:sp>
      <p:graphicFrame>
        <p:nvGraphicFramePr>
          <p:cNvPr id="4" name="Table 4">
            <a:extLst>
              <a:ext uri="{FF2B5EF4-FFF2-40B4-BE49-F238E27FC236}">
                <a16:creationId xmlns:a16="http://schemas.microsoft.com/office/drawing/2014/main" id="{C51AC096-D9E8-C64E-9B9F-BF8C65BD2677}"/>
              </a:ext>
            </a:extLst>
          </p:cNvPr>
          <p:cNvGraphicFramePr>
            <a:graphicFrameLocks noGrp="1"/>
          </p:cNvGraphicFramePr>
          <p:nvPr>
            <p:ph idx="1"/>
            <p:extLst>
              <p:ext uri="{D42A27DB-BD31-4B8C-83A1-F6EECF244321}">
                <p14:modId xmlns:p14="http://schemas.microsoft.com/office/powerpoint/2010/main" val="1409950154"/>
              </p:ext>
            </p:extLst>
          </p:nvPr>
        </p:nvGraphicFramePr>
        <p:xfrm>
          <a:off x="68214" y="1084183"/>
          <a:ext cx="4997498" cy="4025397"/>
        </p:xfrm>
        <a:graphic>
          <a:graphicData uri="http://schemas.openxmlformats.org/drawingml/2006/table">
            <a:tbl>
              <a:tblPr firstRow="1" bandRow="1">
                <a:tableStyleId>{F5AB1C69-6EDB-4FF4-983F-18BD219EF322}</a:tableStyleId>
              </a:tblPr>
              <a:tblGrid>
                <a:gridCol w="3549885">
                  <a:extLst>
                    <a:ext uri="{9D8B030D-6E8A-4147-A177-3AD203B41FA5}">
                      <a16:colId xmlns:a16="http://schemas.microsoft.com/office/drawing/2014/main" val="343609348"/>
                    </a:ext>
                  </a:extLst>
                </a:gridCol>
                <a:gridCol w="1447613">
                  <a:extLst>
                    <a:ext uri="{9D8B030D-6E8A-4147-A177-3AD203B41FA5}">
                      <a16:colId xmlns:a16="http://schemas.microsoft.com/office/drawing/2014/main" val="3591320639"/>
                    </a:ext>
                  </a:extLst>
                </a:gridCol>
              </a:tblGrid>
              <a:tr h="325726">
                <a:tc>
                  <a:txBody>
                    <a:bodyPr/>
                    <a:lstStyle/>
                    <a:p>
                      <a:r>
                        <a:rPr lang="en-US" dirty="0"/>
                        <a:t>Organization Type</a:t>
                      </a:r>
                    </a:p>
                  </a:txBody>
                  <a:tcPr/>
                </a:tc>
                <a:tc>
                  <a:txBody>
                    <a:bodyPr/>
                    <a:lstStyle/>
                    <a:p>
                      <a:r>
                        <a:rPr lang="en-US" dirty="0"/>
                        <a:t>Abbreviation</a:t>
                      </a:r>
                    </a:p>
                  </a:txBody>
                  <a:tcPr/>
                </a:tc>
                <a:extLst>
                  <a:ext uri="{0D108BD9-81ED-4DB2-BD59-A6C34878D82A}">
                    <a16:rowId xmlns:a16="http://schemas.microsoft.com/office/drawing/2014/main" val="3295802688"/>
                  </a:ext>
                </a:extLst>
              </a:tr>
              <a:tr h="287506">
                <a:tc>
                  <a:txBody>
                    <a:bodyPr/>
                    <a:lstStyle/>
                    <a:p>
                      <a:pPr algn="l" rtl="0" fontAlgn="ctr"/>
                      <a:r>
                        <a:rPr lang="en-US" sz="1800" b="0" i="0" u="none" strike="noStrike" dirty="0">
                          <a:solidFill>
                            <a:srgbClr val="000000"/>
                          </a:solidFill>
                          <a:effectLst/>
                          <a:latin typeface="Calibri" panose="020F0502020204030204" pitchFamily="34" charset="0"/>
                        </a:rPr>
                        <a:t>City &amp; town Citizen group</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CTT</a:t>
                      </a:r>
                    </a:p>
                  </a:txBody>
                  <a:tcPr marL="9525" marR="9525" marT="9525" marB="0" anchor="b"/>
                </a:tc>
                <a:extLst>
                  <a:ext uri="{0D108BD9-81ED-4DB2-BD59-A6C34878D82A}">
                    <a16:rowId xmlns:a16="http://schemas.microsoft.com/office/drawing/2014/main" val="1444147567"/>
                  </a:ext>
                </a:extLst>
              </a:tr>
              <a:tr h="497071">
                <a:tc>
                  <a:txBody>
                    <a:bodyPr/>
                    <a:lstStyle/>
                    <a:p>
                      <a:pPr algn="l" rtl="0" fontAlgn="ctr"/>
                      <a:r>
                        <a:rPr lang="en-US" sz="1800" b="0" i="0" u="none" strike="noStrike">
                          <a:solidFill>
                            <a:srgbClr val="000000"/>
                          </a:solidFill>
                          <a:effectLst/>
                          <a:latin typeface="Calibri" panose="020F0502020204030204" pitchFamily="34" charset="0"/>
                        </a:rPr>
                        <a:t>Coordinating &amp; watershed groups </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CZG</a:t>
                      </a:r>
                    </a:p>
                  </a:txBody>
                  <a:tcPr marL="9525" marR="9525" marT="9525" marB="0" anchor="b"/>
                </a:tc>
                <a:extLst>
                  <a:ext uri="{0D108BD9-81ED-4DB2-BD59-A6C34878D82A}">
                    <a16:rowId xmlns:a16="http://schemas.microsoft.com/office/drawing/2014/main" val="997413707"/>
                  </a:ext>
                </a:extLst>
              </a:tr>
              <a:tr h="287506">
                <a:tc>
                  <a:txBody>
                    <a:bodyPr/>
                    <a:lstStyle/>
                    <a:p>
                      <a:pPr algn="l" rtl="0" fontAlgn="ctr"/>
                      <a:r>
                        <a:rPr lang="en-US" sz="1800" b="0" i="0" u="none" strike="noStrike">
                          <a:solidFill>
                            <a:srgbClr val="000000"/>
                          </a:solidFill>
                          <a:effectLst/>
                          <a:latin typeface="Calibri" panose="020F0502020204030204" pitchFamily="34" charset="0"/>
                        </a:rPr>
                        <a:t>County</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COU</a:t>
                      </a:r>
                    </a:p>
                  </a:txBody>
                  <a:tcPr marL="9525" marR="9525" marT="9525" marB="0" anchor="b"/>
                </a:tc>
                <a:extLst>
                  <a:ext uri="{0D108BD9-81ED-4DB2-BD59-A6C34878D82A}">
                    <a16:rowId xmlns:a16="http://schemas.microsoft.com/office/drawing/2014/main" val="2729701633"/>
                  </a:ext>
                </a:extLst>
              </a:tr>
              <a:tr h="287506">
                <a:tc>
                  <a:txBody>
                    <a:bodyPr/>
                    <a:lstStyle/>
                    <a:p>
                      <a:pPr algn="l" rtl="0" fontAlgn="ctr"/>
                      <a:r>
                        <a:rPr lang="en-US" sz="1800" b="0" i="0" u="none" strike="noStrike">
                          <a:solidFill>
                            <a:srgbClr val="000000"/>
                          </a:solidFill>
                          <a:effectLst/>
                          <a:latin typeface="Calibri" panose="020F0502020204030204" pitchFamily="34" charset="0"/>
                        </a:rPr>
                        <a:t>Federal</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FED</a:t>
                      </a:r>
                    </a:p>
                  </a:txBody>
                  <a:tcPr marL="9525" marR="9525" marT="9525" marB="0" anchor="b"/>
                </a:tc>
                <a:extLst>
                  <a:ext uri="{0D108BD9-81ED-4DB2-BD59-A6C34878D82A}">
                    <a16:rowId xmlns:a16="http://schemas.microsoft.com/office/drawing/2014/main" val="721149649"/>
                  </a:ext>
                </a:extLst>
              </a:tr>
              <a:tr h="287506">
                <a:tc>
                  <a:txBody>
                    <a:bodyPr/>
                    <a:lstStyle/>
                    <a:p>
                      <a:pPr algn="l" rtl="0" fontAlgn="ctr"/>
                      <a:r>
                        <a:rPr lang="en-US" sz="1800" b="0" i="0" u="none" strike="noStrike">
                          <a:solidFill>
                            <a:srgbClr val="000000"/>
                          </a:solidFill>
                          <a:effectLst/>
                          <a:latin typeface="Calibri" panose="020F0502020204030204" pitchFamily="34" charset="0"/>
                        </a:rPr>
                        <a:t>Nonprofit </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NPR</a:t>
                      </a:r>
                    </a:p>
                  </a:txBody>
                  <a:tcPr marL="9525" marR="9525" marT="9525" marB="0" anchor="b"/>
                </a:tc>
                <a:extLst>
                  <a:ext uri="{0D108BD9-81ED-4DB2-BD59-A6C34878D82A}">
                    <a16:rowId xmlns:a16="http://schemas.microsoft.com/office/drawing/2014/main" val="3299643552"/>
                  </a:ext>
                </a:extLst>
              </a:tr>
              <a:tr h="287506">
                <a:tc>
                  <a:txBody>
                    <a:bodyPr/>
                    <a:lstStyle/>
                    <a:p>
                      <a:pPr algn="l" rtl="0" fontAlgn="ctr"/>
                      <a:r>
                        <a:rPr lang="en-US" sz="1800" b="0" i="0" u="none" strike="noStrike">
                          <a:solidFill>
                            <a:srgbClr val="000000"/>
                          </a:solidFill>
                          <a:effectLst/>
                          <a:latin typeface="Calibri" panose="020F0502020204030204" pitchFamily="34" charset="0"/>
                        </a:rPr>
                        <a:t>Other</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OTH</a:t>
                      </a:r>
                    </a:p>
                  </a:txBody>
                  <a:tcPr marL="9525" marR="9525" marT="9525" marB="0" anchor="b"/>
                </a:tc>
                <a:extLst>
                  <a:ext uri="{0D108BD9-81ED-4DB2-BD59-A6C34878D82A}">
                    <a16:rowId xmlns:a16="http://schemas.microsoft.com/office/drawing/2014/main" val="3458813751"/>
                  </a:ext>
                </a:extLst>
              </a:tr>
              <a:tr h="287506">
                <a:tc>
                  <a:txBody>
                    <a:bodyPr/>
                    <a:lstStyle/>
                    <a:p>
                      <a:pPr algn="l" rtl="0" fontAlgn="ctr"/>
                      <a:r>
                        <a:rPr lang="en-US" sz="1800" b="0" i="0" u="none" strike="noStrike">
                          <a:solidFill>
                            <a:srgbClr val="000000"/>
                          </a:solidFill>
                          <a:effectLst/>
                          <a:latin typeface="Calibri" panose="020F0502020204030204" pitchFamily="34" charset="0"/>
                        </a:rPr>
                        <a:t>Public utility </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PUT</a:t>
                      </a:r>
                    </a:p>
                  </a:txBody>
                  <a:tcPr marL="9525" marR="9525" marT="9525" marB="0" anchor="b"/>
                </a:tc>
                <a:extLst>
                  <a:ext uri="{0D108BD9-81ED-4DB2-BD59-A6C34878D82A}">
                    <a16:rowId xmlns:a16="http://schemas.microsoft.com/office/drawing/2014/main" val="3987728472"/>
                  </a:ext>
                </a:extLst>
              </a:tr>
              <a:tr h="287506">
                <a:tc>
                  <a:txBody>
                    <a:bodyPr/>
                    <a:lstStyle/>
                    <a:p>
                      <a:pPr algn="l" rtl="0" fontAlgn="ctr"/>
                      <a:r>
                        <a:rPr lang="en-US" sz="1800" b="0" i="0" u="none" strike="noStrike">
                          <a:solidFill>
                            <a:srgbClr val="000000"/>
                          </a:solidFill>
                          <a:effectLst/>
                          <a:latin typeface="Calibri" panose="020F0502020204030204" pitchFamily="34" charset="0"/>
                        </a:rPr>
                        <a:t>Business</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BUI</a:t>
                      </a:r>
                    </a:p>
                  </a:txBody>
                  <a:tcPr marL="9525" marR="9525" marT="9525" marB="0" anchor="b"/>
                </a:tc>
                <a:extLst>
                  <a:ext uri="{0D108BD9-81ED-4DB2-BD59-A6C34878D82A}">
                    <a16:rowId xmlns:a16="http://schemas.microsoft.com/office/drawing/2014/main" val="4178595091"/>
                  </a:ext>
                </a:extLst>
              </a:tr>
              <a:tr h="287506">
                <a:tc>
                  <a:txBody>
                    <a:bodyPr/>
                    <a:lstStyle/>
                    <a:p>
                      <a:pPr algn="l" rtl="0" fontAlgn="ctr"/>
                      <a:r>
                        <a:rPr lang="en-US" sz="1800" b="0" i="0" u="none" strike="noStrike">
                          <a:solidFill>
                            <a:srgbClr val="000000"/>
                          </a:solidFill>
                          <a:effectLst/>
                          <a:latin typeface="Calibri" panose="020F0502020204030204" pitchFamily="34" charset="0"/>
                        </a:rPr>
                        <a:t>Special districts </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SPD</a:t>
                      </a:r>
                    </a:p>
                  </a:txBody>
                  <a:tcPr marL="9525" marR="9525" marT="9525" marB="0" anchor="b"/>
                </a:tc>
                <a:extLst>
                  <a:ext uri="{0D108BD9-81ED-4DB2-BD59-A6C34878D82A}">
                    <a16:rowId xmlns:a16="http://schemas.microsoft.com/office/drawing/2014/main" val="132467762"/>
                  </a:ext>
                </a:extLst>
              </a:tr>
              <a:tr h="287506">
                <a:tc>
                  <a:txBody>
                    <a:bodyPr/>
                    <a:lstStyle/>
                    <a:p>
                      <a:pPr algn="l" rtl="0" fontAlgn="ctr"/>
                      <a:r>
                        <a:rPr lang="en-US" sz="1800" b="0" i="0" u="none" strike="noStrike">
                          <a:solidFill>
                            <a:srgbClr val="000000"/>
                          </a:solidFill>
                          <a:effectLst/>
                          <a:latin typeface="Calibri" panose="020F0502020204030204" pitchFamily="34" charset="0"/>
                        </a:rPr>
                        <a:t>State</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STA</a:t>
                      </a:r>
                    </a:p>
                  </a:txBody>
                  <a:tcPr marL="9525" marR="9525" marT="9525" marB="0" anchor="b"/>
                </a:tc>
                <a:extLst>
                  <a:ext uri="{0D108BD9-81ED-4DB2-BD59-A6C34878D82A}">
                    <a16:rowId xmlns:a16="http://schemas.microsoft.com/office/drawing/2014/main" val="3078627037"/>
                  </a:ext>
                </a:extLst>
              </a:tr>
              <a:tr h="287506">
                <a:tc>
                  <a:txBody>
                    <a:bodyPr/>
                    <a:lstStyle/>
                    <a:p>
                      <a:pPr algn="l" rtl="0" fontAlgn="ctr"/>
                      <a:r>
                        <a:rPr lang="en-US" sz="1800" b="0" i="0" u="none" strike="noStrike">
                          <a:solidFill>
                            <a:srgbClr val="000000"/>
                          </a:solidFill>
                          <a:effectLst/>
                          <a:latin typeface="Calibri" panose="020F0502020204030204" pitchFamily="34" charset="0"/>
                        </a:rPr>
                        <a:t>Tribe</a:t>
                      </a:r>
                    </a:p>
                  </a:txBody>
                  <a:tcPr marL="171450" marR="9525" marT="9525" marB="0" anchor="ctr"/>
                </a:tc>
                <a:tc>
                  <a:txBody>
                    <a:bodyPr/>
                    <a:lstStyle/>
                    <a:p>
                      <a:pPr algn="l" fontAlgn="b"/>
                      <a:r>
                        <a:rPr lang="en-US" sz="1800" b="0" i="0" u="none" strike="noStrike">
                          <a:solidFill>
                            <a:srgbClr val="000000"/>
                          </a:solidFill>
                          <a:effectLst/>
                          <a:latin typeface="Calibri" panose="020F0502020204030204" pitchFamily="34" charset="0"/>
                        </a:rPr>
                        <a:t>TRB</a:t>
                      </a:r>
                    </a:p>
                  </a:txBody>
                  <a:tcPr marL="9525" marR="9525" marT="9525" marB="0" anchor="b"/>
                </a:tc>
                <a:extLst>
                  <a:ext uri="{0D108BD9-81ED-4DB2-BD59-A6C34878D82A}">
                    <a16:rowId xmlns:a16="http://schemas.microsoft.com/office/drawing/2014/main" val="119453813"/>
                  </a:ext>
                </a:extLst>
              </a:tr>
              <a:tr h="287506">
                <a:tc>
                  <a:txBody>
                    <a:bodyPr/>
                    <a:lstStyle/>
                    <a:p>
                      <a:pPr algn="l" rtl="0" fontAlgn="ctr"/>
                      <a:r>
                        <a:rPr lang="en-US" sz="1800" b="0" i="0" u="none" strike="noStrike">
                          <a:solidFill>
                            <a:srgbClr val="000000"/>
                          </a:solidFill>
                          <a:effectLst/>
                          <a:latin typeface="Calibri" panose="020F0502020204030204" pitchFamily="34" charset="0"/>
                        </a:rPr>
                        <a:t>Education </a:t>
                      </a:r>
                    </a:p>
                  </a:txBody>
                  <a:tcPr marL="171450" marR="9525" marT="9525" marB="0" anchor="ctr"/>
                </a:tc>
                <a:tc>
                  <a:txBody>
                    <a:bodyPr/>
                    <a:lstStyle/>
                    <a:p>
                      <a:pPr algn="l" fontAlgn="b"/>
                      <a:r>
                        <a:rPr lang="en-US" sz="1800" b="0" i="0" u="none" strike="noStrike" dirty="0">
                          <a:solidFill>
                            <a:srgbClr val="000000"/>
                          </a:solidFill>
                          <a:effectLst/>
                          <a:latin typeface="Calibri" panose="020F0502020204030204" pitchFamily="34" charset="0"/>
                        </a:rPr>
                        <a:t>EDU</a:t>
                      </a:r>
                    </a:p>
                  </a:txBody>
                  <a:tcPr marL="9525" marR="9525" marT="9525" marB="0" anchor="b"/>
                </a:tc>
                <a:extLst>
                  <a:ext uri="{0D108BD9-81ED-4DB2-BD59-A6C34878D82A}">
                    <a16:rowId xmlns:a16="http://schemas.microsoft.com/office/drawing/2014/main" val="2948355549"/>
                  </a:ext>
                </a:extLst>
              </a:tr>
            </a:tbl>
          </a:graphicData>
        </a:graphic>
      </p:graphicFrame>
      <p:sp>
        <p:nvSpPr>
          <p:cNvPr id="7" name="Title 1">
            <a:extLst>
              <a:ext uri="{FF2B5EF4-FFF2-40B4-BE49-F238E27FC236}">
                <a16:creationId xmlns:a16="http://schemas.microsoft.com/office/drawing/2014/main" id="{FC468E96-D819-034A-B514-8F8E5D5A9EE3}"/>
              </a:ext>
            </a:extLst>
          </p:cNvPr>
          <p:cNvSpPr txBox="1">
            <a:spLocks/>
          </p:cNvSpPr>
          <p:nvPr/>
        </p:nvSpPr>
        <p:spPr>
          <a:xfrm>
            <a:off x="134635" y="-76249"/>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Who works with whom?</a:t>
            </a:r>
          </a:p>
        </p:txBody>
      </p:sp>
      <p:pic>
        <p:nvPicPr>
          <p:cNvPr id="8" name="Picture 7">
            <a:extLst>
              <a:ext uri="{FF2B5EF4-FFF2-40B4-BE49-F238E27FC236}">
                <a16:creationId xmlns:a16="http://schemas.microsoft.com/office/drawing/2014/main" id="{C23CAEDE-1348-F644-9A09-F049D2E76BF4}"/>
              </a:ext>
            </a:extLst>
          </p:cNvPr>
          <p:cNvPicPr>
            <a:picLocks noChangeAspect="1"/>
          </p:cNvPicPr>
          <p:nvPr/>
        </p:nvPicPr>
        <p:blipFill>
          <a:blip r:embed="rId2"/>
          <a:stretch>
            <a:fillRect/>
          </a:stretch>
        </p:blipFill>
        <p:spPr>
          <a:xfrm>
            <a:off x="5280049" y="1680882"/>
            <a:ext cx="6561897" cy="2944604"/>
          </a:xfrm>
          <a:prstGeom prst="rect">
            <a:avLst/>
          </a:prstGeom>
        </p:spPr>
      </p:pic>
      <p:sp>
        <p:nvSpPr>
          <p:cNvPr id="14" name="Rectangle 13">
            <a:extLst>
              <a:ext uri="{FF2B5EF4-FFF2-40B4-BE49-F238E27FC236}">
                <a16:creationId xmlns:a16="http://schemas.microsoft.com/office/drawing/2014/main" id="{945679A0-64AA-0147-80B6-98D96E4E5F96}"/>
              </a:ext>
            </a:extLst>
          </p:cNvPr>
          <p:cNvSpPr/>
          <p:nvPr/>
        </p:nvSpPr>
        <p:spPr>
          <a:xfrm>
            <a:off x="134635" y="5732098"/>
            <a:ext cx="9250018" cy="923330"/>
          </a:xfrm>
          <a:prstGeom prst="rect">
            <a:avLst/>
          </a:prstGeom>
        </p:spPr>
        <p:txBody>
          <a:bodyPr wrap="square">
            <a:spAutoFit/>
          </a:bodyPr>
          <a:lstStyle/>
          <a:p>
            <a:r>
              <a:rPr lang="en-US" dirty="0"/>
              <a:t>Sayles, J. S., &amp; Baggio, J. A. (2017). Who collaborates and why: Assessment and diagnostic of governance network integration for salmon restoration in Puget Sound, USA. Journal of Environmental Management, 186, 64–78. https://</a:t>
            </a:r>
            <a:r>
              <a:rPr lang="en-US" dirty="0" err="1"/>
              <a:t>doi.org</a:t>
            </a:r>
            <a:r>
              <a:rPr lang="en-US" dirty="0"/>
              <a:t>/10.1016/j.jenvman.2016.09.085</a:t>
            </a:r>
          </a:p>
        </p:txBody>
      </p:sp>
      <p:sp>
        <p:nvSpPr>
          <p:cNvPr id="3" name="Slide Number Placeholder 2">
            <a:extLst>
              <a:ext uri="{FF2B5EF4-FFF2-40B4-BE49-F238E27FC236}">
                <a16:creationId xmlns:a16="http://schemas.microsoft.com/office/drawing/2014/main" id="{68FA4BF3-90D8-C344-8F7A-55D7F2A8F0CE}"/>
              </a:ext>
            </a:extLst>
          </p:cNvPr>
          <p:cNvSpPr>
            <a:spLocks noGrp="1"/>
          </p:cNvSpPr>
          <p:nvPr>
            <p:ph type="sldNum" sz="quarter" idx="12"/>
          </p:nvPr>
        </p:nvSpPr>
        <p:spPr/>
        <p:txBody>
          <a:bodyPr/>
          <a:lstStyle/>
          <a:p>
            <a:fld id="{34226AA3-17E5-2243-813E-6E2FA7F4A0D8}" type="slidenum">
              <a:rPr lang="en-US" smtClean="0"/>
              <a:t>26</a:t>
            </a:fld>
            <a:endParaRPr lang="en-US"/>
          </a:p>
        </p:txBody>
      </p:sp>
    </p:spTree>
    <p:extLst>
      <p:ext uri="{BB962C8B-B14F-4D97-AF65-F5344CB8AC3E}">
        <p14:creationId xmlns:p14="http://schemas.microsoft.com/office/powerpoint/2010/main" val="356777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B956-C5A7-9D4C-A379-7BC02E21105D}"/>
              </a:ext>
            </a:extLst>
          </p:cNvPr>
          <p:cNvSpPr>
            <a:spLocks noGrp="1"/>
          </p:cNvSpPr>
          <p:nvPr>
            <p:ph type="title"/>
          </p:nvPr>
        </p:nvSpPr>
        <p:spPr>
          <a:xfrm>
            <a:off x="0" y="1"/>
            <a:ext cx="10131425" cy="806824"/>
          </a:xfrm>
        </p:spPr>
        <p:txBody>
          <a:bodyPr/>
          <a:lstStyle/>
          <a:p>
            <a:r>
              <a:rPr lang="en-US" dirty="0"/>
              <a:t>Breaking down: who works with whom</a:t>
            </a:r>
          </a:p>
        </p:txBody>
      </p:sp>
      <p:pic>
        <p:nvPicPr>
          <p:cNvPr id="4" name="Picture 3">
            <a:extLst>
              <a:ext uri="{FF2B5EF4-FFF2-40B4-BE49-F238E27FC236}">
                <a16:creationId xmlns:a16="http://schemas.microsoft.com/office/drawing/2014/main" id="{F6D62ED2-5419-DD45-8181-5611D393E74E}"/>
              </a:ext>
            </a:extLst>
          </p:cNvPr>
          <p:cNvPicPr>
            <a:picLocks noChangeAspect="1"/>
          </p:cNvPicPr>
          <p:nvPr/>
        </p:nvPicPr>
        <p:blipFill>
          <a:blip r:embed="rId2"/>
          <a:stretch>
            <a:fillRect/>
          </a:stretch>
        </p:blipFill>
        <p:spPr>
          <a:xfrm>
            <a:off x="107572" y="2469746"/>
            <a:ext cx="6474727" cy="2601200"/>
          </a:xfrm>
          <a:prstGeom prst="rect">
            <a:avLst/>
          </a:prstGeom>
        </p:spPr>
      </p:pic>
      <p:pic>
        <p:nvPicPr>
          <p:cNvPr id="5" name="Picture 4">
            <a:extLst>
              <a:ext uri="{FF2B5EF4-FFF2-40B4-BE49-F238E27FC236}">
                <a16:creationId xmlns:a16="http://schemas.microsoft.com/office/drawing/2014/main" id="{61ECE19A-0AB9-AE43-BD37-90E5E58FE6B2}"/>
              </a:ext>
            </a:extLst>
          </p:cNvPr>
          <p:cNvPicPr>
            <a:picLocks noChangeAspect="1"/>
          </p:cNvPicPr>
          <p:nvPr/>
        </p:nvPicPr>
        <p:blipFill>
          <a:blip r:embed="rId3"/>
          <a:stretch>
            <a:fillRect/>
          </a:stretch>
        </p:blipFill>
        <p:spPr>
          <a:xfrm>
            <a:off x="6582299" y="666621"/>
            <a:ext cx="5487116" cy="5055545"/>
          </a:xfrm>
          <a:prstGeom prst="rect">
            <a:avLst/>
          </a:prstGeom>
        </p:spPr>
      </p:pic>
      <p:sp>
        <p:nvSpPr>
          <p:cNvPr id="6" name="Content Placeholder 2">
            <a:extLst>
              <a:ext uri="{FF2B5EF4-FFF2-40B4-BE49-F238E27FC236}">
                <a16:creationId xmlns:a16="http://schemas.microsoft.com/office/drawing/2014/main" id="{7DA2868D-DB65-184C-A242-7AE8EF71D4A9}"/>
              </a:ext>
            </a:extLst>
          </p:cNvPr>
          <p:cNvSpPr>
            <a:spLocks noGrp="1"/>
          </p:cNvSpPr>
          <p:nvPr>
            <p:ph idx="1"/>
          </p:nvPr>
        </p:nvSpPr>
        <p:spPr>
          <a:xfrm>
            <a:off x="296935" y="5114647"/>
            <a:ext cx="6096000" cy="806824"/>
          </a:xfrm>
        </p:spPr>
        <p:txBody>
          <a:bodyPr>
            <a:noAutofit/>
          </a:bodyPr>
          <a:lstStyle/>
          <a:p>
            <a:pPr marL="0" indent="0">
              <a:buNone/>
            </a:pPr>
            <a:r>
              <a:rPr lang="en-US" dirty="0"/>
              <a:t>Median, 25th, and 75th percentile module-to-module participation (PM) scores among different group types in the salmon restoration network </a:t>
            </a:r>
          </a:p>
        </p:txBody>
      </p:sp>
      <p:sp>
        <p:nvSpPr>
          <p:cNvPr id="7" name="Content Placeholder 2">
            <a:extLst>
              <a:ext uri="{FF2B5EF4-FFF2-40B4-BE49-F238E27FC236}">
                <a16:creationId xmlns:a16="http://schemas.microsoft.com/office/drawing/2014/main" id="{BB72524A-C59D-7445-B59A-16A3F474B620}"/>
              </a:ext>
            </a:extLst>
          </p:cNvPr>
          <p:cNvSpPr txBox="1">
            <a:spLocks/>
          </p:cNvSpPr>
          <p:nvPr/>
        </p:nvSpPr>
        <p:spPr>
          <a:xfrm>
            <a:off x="6283119" y="5753786"/>
            <a:ext cx="5786296" cy="103623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Module to module participation score (PM) based on whether collaboration were mandated, funded or born out of shared interest</a:t>
            </a:r>
            <a:endParaRPr lang="en-US" sz="3200" dirty="0"/>
          </a:p>
        </p:txBody>
      </p:sp>
      <p:sp>
        <p:nvSpPr>
          <p:cNvPr id="8" name="Content Placeholder 2">
            <a:extLst>
              <a:ext uri="{FF2B5EF4-FFF2-40B4-BE49-F238E27FC236}">
                <a16:creationId xmlns:a16="http://schemas.microsoft.com/office/drawing/2014/main" id="{A3FAF2AE-2762-8745-9EAF-18193D77EA8A}"/>
              </a:ext>
            </a:extLst>
          </p:cNvPr>
          <p:cNvSpPr txBox="1">
            <a:spLocks/>
          </p:cNvSpPr>
          <p:nvPr/>
        </p:nvSpPr>
        <p:spPr>
          <a:xfrm>
            <a:off x="122585" y="1197786"/>
            <a:ext cx="6474725" cy="806825"/>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Colors indicate PM score. Data should be read across rows; for example, top row represents PM scores from cities/towns (CTT) to other organization types. </a:t>
            </a:r>
            <a:endParaRPr lang="en-US" sz="3200" dirty="0"/>
          </a:p>
        </p:txBody>
      </p:sp>
      <p:sp>
        <p:nvSpPr>
          <p:cNvPr id="3" name="Slide Number Placeholder 2">
            <a:extLst>
              <a:ext uri="{FF2B5EF4-FFF2-40B4-BE49-F238E27FC236}">
                <a16:creationId xmlns:a16="http://schemas.microsoft.com/office/drawing/2014/main" id="{99B77401-9D0A-0647-9866-64242E761AE7}"/>
              </a:ext>
            </a:extLst>
          </p:cNvPr>
          <p:cNvSpPr>
            <a:spLocks noGrp="1"/>
          </p:cNvSpPr>
          <p:nvPr>
            <p:ph type="sldNum" sz="quarter" idx="12"/>
          </p:nvPr>
        </p:nvSpPr>
        <p:spPr/>
        <p:txBody>
          <a:bodyPr/>
          <a:lstStyle/>
          <a:p>
            <a:fld id="{34226AA3-17E5-2243-813E-6E2FA7F4A0D8}" type="slidenum">
              <a:rPr lang="en-US" smtClean="0"/>
              <a:t>27</a:t>
            </a:fld>
            <a:endParaRPr lang="en-US"/>
          </a:p>
        </p:txBody>
      </p:sp>
    </p:spTree>
    <p:extLst>
      <p:ext uri="{BB962C8B-B14F-4D97-AF65-F5344CB8AC3E}">
        <p14:creationId xmlns:p14="http://schemas.microsoft.com/office/powerpoint/2010/main" val="190397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35" y="-76249"/>
            <a:ext cx="10131425" cy="1456267"/>
          </a:xfrm>
        </p:spPr>
        <p:txBody>
          <a:bodyPr/>
          <a:lstStyle/>
          <a:p>
            <a:r>
              <a:rPr lang="en-US" dirty="0"/>
              <a:t>Building Social-Ecological Networks</a:t>
            </a:r>
          </a:p>
        </p:txBody>
      </p:sp>
      <p:sp>
        <p:nvSpPr>
          <p:cNvPr id="3" name="Content Placeholder 2"/>
          <p:cNvSpPr>
            <a:spLocks noGrp="1"/>
          </p:cNvSpPr>
          <p:nvPr>
            <p:ph idx="1"/>
          </p:nvPr>
        </p:nvSpPr>
        <p:spPr>
          <a:xfrm>
            <a:off x="177799" y="849830"/>
            <a:ext cx="5579165" cy="4437787"/>
          </a:xfrm>
        </p:spPr>
        <p:txBody>
          <a:bodyPr>
            <a:noAutofit/>
          </a:bodyPr>
          <a:lstStyle/>
          <a:p>
            <a:pPr>
              <a:spcAft>
                <a:spcPts val="0"/>
              </a:spcAft>
            </a:pPr>
            <a:r>
              <a:rPr lang="en-US" sz="2400" dirty="0"/>
              <a:t>Two types of Social Nodes</a:t>
            </a:r>
          </a:p>
          <a:p>
            <a:pPr lvl="1">
              <a:spcAft>
                <a:spcPts val="0"/>
              </a:spcAft>
            </a:pPr>
            <a:r>
              <a:rPr lang="en-US" sz="2400" dirty="0"/>
              <a:t>Local and Regional</a:t>
            </a:r>
          </a:p>
          <a:p>
            <a:pPr>
              <a:spcAft>
                <a:spcPts val="0"/>
              </a:spcAft>
            </a:pPr>
            <a:r>
              <a:rPr lang="en-US" sz="2400" dirty="0"/>
              <a:t>Where do organizations work? </a:t>
            </a:r>
          </a:p>
          <a:p>
            <a:pPr lvl="1">
              <a:spcAft>
                <a:spcPts val="0"/>
              </a:spcAft>
            </a:pPr>
            <a:r>
              <a:rPr lang="en-US" sz="2400" dirty="0"/>
              <a:t>GIS Integration of organizations and ecological patches</a:t>
            </a:r>
          </a:p>
          <a:p>
            <a:pPr>
              <a:spcAft>
                <a:spcPts val="0"/>
              </a:spcAft>
            </a:pPr>
            <a:r>
              <a:rPr lang="en-US" sz="2400" dirty="0"/>
              <a:t>Mapp social edge metrics on ecological network</a:t>
            </a:r>
          </a:p>
          <a:p>
            <a:pPr lvl="1">
              <a:spcAft>
                <a:spcPts val="0"/>
              </a:spcAft>
            </a:pPr>
            <a:r>
              <a:rPr lang="en-US" sz="2400" dirty="0"/>
              <a:t>Thickness indicates value of a specific network metric used</a:t>
            </a:r>
          </a:p>
        </p:txBody>
      </p:sp>
      <p:sp>
        <p:nvSpPr>
          <p:cNvPr id="4" name="Slide Number Placeholder 3"/>
          <p:cNvSpPr>
            <a:spLocks noGrp="1"/>
          </p:cNvSpPr>
          <p:nvPr>
            <p:ph type="sldNum" sz="quarter" idx="12"/>
          </p:nvPr>
        </p:nvSpPr>
        <p:spPr/>
        <p:txBody>
          <a:bodyPr/>
          <a:lstStyle/>
          <a:p>
            <a:fld id="{FF73EE90-E2F9-E448-A532-1567609E6E86}" type="slidenum">
              <a:rPr lang="en-US" smtClean="0"/>
              <a:t>28</a:t>
            </a:fld>
            <a:endParaRPr lang="en-US"/>
          </a:p>
        </p:txBody>
      </p:sp>
      <p:pic>
        <p:nvPicPr>
          <p:cNvPr id="5" name="Content Placeholder 3"/>
          <p:cNvPicPr>
            <a:picLocks noChangeAspect="1"/>
          </p:cNvPicPr>
          <p:nvPr/>
        </p:nvPicPr>
        <p:blipFill>
          <a:blip r:embed="rId2"/>
          <a:stretch>
            <a:fillRect/>
          </a:stretch>
        </p:blipFill>
        <p:spPr>
          <a:xfrm>
            <a:off x="5910470" y="1133281"/>
            <a:ext cx="6141829" cy="5006207"/>
          </a:xfrm>
          <a:prstGeom prst="rect">
            <a:avLst/>
          </a:prstGeom>
        </p:spPr>
      </p:pic>
      <p:sp>
        <p:nvSpPr>
          <p:cNvPr id="6" name="Rectangle 5">
            <a:extLst>
              <a:ext uri="{FF2B5EF4-FFF2-40B4-BE49-F238E27FC236}">
                <a16:creationId xmlns:a16="http://schemas.microsoft.com/office/drawing/2014/main" id="{B2B29AFD-DA04-894E-96FC-78985E24A1A6}"/>
              </a:ext>
            </a:extLst>
          </p:cNvPr>
          <p:cNvSpPr/>
          <p:nvPr/>
        </p:nvSpPr>
        <p:spPr>
          <a:xfrm>
            <a:off x="134635" y="6139488"/>
            <a:ext cx="10131425" cy="646331"/>
          </a:xfrm>
          <a:prstGeom prst="rect">
            <a:avLst/>
          </a:prstGeom>
        </p:spPr>
        <p:txBody>
          <a:bodyPr wrap="square">
            <a:spAutoFit/>
          </a:bodyPr>
          <a:lstStyle/>
          <a:p>
            <a:r>
              <a:rPr lang="en-US" dirty="0"/>
              <a:t>Sayles, J. S., &amp; Baggio, J. A. (2017). Social–ecological network analysis of scale mismatches in estuary watershed restoration. PNAS, 114(10), E1776–E1785. https://</a:t>
            </a:r>
            <a:r>
              <a:rPr lang="en-US" dirty="0" err="1"/>
              <a:t>doi.org</a:t>
            </a:r>
            <a:r>
              <a:rPr lang="en-US" dirty="0"/>
              <a:t>/10.1073/pnas.1604405114</a:t>
            </a:r>
          </a:p>
        </p:txBody>
      </p:sp>
    </p:spTree>
    <p:extLst>
      <p:ext uri="{BB962C8B-B14F-4D97-AF65-F5344CB8AC3E}">
        <p14:creationId xmlns:p14="http://schemas.microsoft.com/office/powerpoint/2010/main" val="354094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775759" cy="1762539"/>
          </a:xfrm>
        </p:spPr>
        <p:txBody>
          <a:bodyPr>
            <a:normAutofit/>
          </a:bodyPr>
          <a:lstStyle/>
          <a:p>
            <a:r>
              <a:rPr lang="en-US" dirty="0"/>
              <a:t>Structures of collaboration in biophysical context</a:t>
            </a:r>
          </a:p>
        </p:txBody>
      </p:sp>
      <p:sp>
        <p:nvSpPr>
          <p:cNvPr id="3" name="Content Placeholder 2"/>
          <p:cNvSpPr>
            <a:spLocks noGrp="1"/>
          </p:cNvSpPr>
          <p:nvPr>
            <p:ph idx="1"/>
          </p:nvPr>
        </p:nvSpPr>
        <p:spPr>
          <a:xfrm>
            <a:off x="246212" y="2044493"/>
            <a:ext cx="3689683" cy="4531553"/>
          </a:xfrm>
        </p:spPr>
        <p:txBody>
          <a:bodyPr>
            <a:normAutofit fontScale="85000" lnSpcReduction="20000"/>
          </a:bodyPr>
          <a:lstStyle/>
          <a:p>
            <a:r>
              <a:rPr lang="en-US" sz="3200" dirty="0"/>
              <a:t>Density</a:t>
            </a:r>
          </a:p>
          <a:p>
            <a:pPr lvl="1"/>
            <a:r>
              <a:rPr lang="en-US" sz="3200" dirty="0"/>
              <a:t>Is scale mismatch being overcome? </a:t>
            </a:r>
          </a:p>
          <a:p>
            <a:pPr lvl="1"/>
            <a:r>
              <a:rPr lang="en-US" sz="3200" dirty="0"/>
              <a:t>Controlling for the confounding effect of network size</a:t>
            </a:r>
          </a:p>
          <a:p>
            <a:r>
              <a:rPr lang="en-US" sz="3200" dirty="0"/>
              <a:t>Centralization </a:t>
            </a:r>
          </a:p>
          <a:p>
            <a:pPr lvl="1"/>
            <a:r>
              <a:rPr lang="en-US" sz="3200" dirty="0"/>
              <a:t>Asymmetry of power or efficiency?</a:t>
            </a:r>
          </a:p>
          <a:p>
            <a:r>
              <a:rPr lang="en-US" sz="3200" dirty="0"/>
              <a:t>Productivity</a:t>
            </a:r>
          </a:p>
        </p:txBody>
      </p:sp>
      <p:sp>
        <p:nvSpPr>
          <p:cNvPr id="4" name="Slide Number Placeholder 3"/>
          <p:cNvSpPr>
            <a:spLocks noGrp="1"/>
          </p:cNvSpPr>
          <p:nvPr>
            <p:ph type="sldNum" sz="quarter" idx="12"/>
          </p:nvPr>
        </p:nvSpPr>
        <p:spPr>
          <a:xfrm>
            <a:off x="11468775" y="0"/>
            <a:ext cx="683339" cy="365125"/>
          </a:xfrm>
        </p:spPr>
        <p:txBody>
          <a:bodyPr vert="horz" lIns="91440" tIns="45720" rIns="91440" bIns="45720" rtlCol="0" anchor="ctr"/>
          <a:lstStyle/>
          <a:p>
            <a:fld id="{40E68F2B-0802-4062-85A8-074270B2F279}" type="slidenum">
              <a:rPr lang="en-US">
                <a:solidFill>
                  <a:schemeClr val="tx1"/>
                </a:solidFill>
              </a:rPr>
              <a:pPr/>
              <a:t>29</a:t>
            </a:fld>
            <a:endParaRPr lang="en-US" dirty="0">
              <a:solidFill>
                <a:schemeClr val="tx1"/>
              </a:solidFill>
            </a:endParaRPr>
          </a:p>
        </p:txBody>
      </p:sp>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7838" t="17674" r="7533" b="18836"/>
          <a:stretch/>
        </p:blipFill>
        <p:spPr>
          <a:xfrm>
            <a:off x="4775760" y="-10514"/>
            <a:ext cx="7074570" cy="6868514"/>
          </a:xfrm>
          <a:prstGeom prst="rect">
            <a:avLst/>
          </a:prstGeom>
        </p:spPr>
      </p:pic>
    </p:spTree>
    <p:extLst>
      <p:ext uri="{BB962C8B-B14F-4D97-AF65-F5344CB8AC3E}">
        <p14:creationId xmlns:p14="http://schemas.microsoft.com/office/powerpoint/2010/main" val="590368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B06B-92D5-A14C-8B65-B337EB8CEC43}"/>
              </a:ext>
            </a:extLst>
          </p:cNvPr>
          <p:cNvSpPr>
            <a:spLocks noGrp="1"/>
          </p:cNvSpPr>
          <p:nvPr>
            <p:ph type="title"/>
          </p:nvPr>
        </p:nvSpPr>
        <p:spPr>
          <a:xfrm>
            <a:off x="0" y="34603"/>
            <a:ext cx="10131425" cy="1456267"/>
          </a:xfrm>
        </p:spPr>
        <p:txBody>
          <a:bodyPr/>
          <a:lstStyle/>
          <a:p>
            <a:r>
              <a:rPr lang="en-US" dirty="0"/>
              <a:t>Introductions</a:t>
            </a:r>
          </a:p>
        </p:txBody>
      </p:sp>
      <p:sp>
        <p:nvSpPr>
          <p:cNvPr id="3" name="Content Placeholder 2">
            <a:extLst>
              <a:ext uri="{FF2B5EF4-FFF2-40B4-BE49-F238E27FC236}">
                <a16:creationId xmlns:a16="http://schemas.microsoft.com/office/drawing/2014/main" id="{14335218-D953-5246-A8C1-FF94791300C5}"/>
              </a:ext>
            </a:extLst>
          </p:cNvPr>
          <p:cNvSpPr>
            <a:spLocks noGrp="1"/>
          </p:cNvSpPr>
          <p:nvPr>
            <p:ph idx="1"/>
          </p:nvPr>
        </p:nvSpPr>
        <p:spPr>
          <a:xfrm>
            <a:off x="381001" y="1490870"/>
            <a:ext cx="10131425" cy="3649133"/>
          </a:xfrm>
        </p:spPr>
        <p:txBody>
          <a:bodyPr>
            <a:normAutofit/>
          </a:bodyPr>
          <a:lstStyle/>
          <a:p>
            <a:r>
              <a:rPr lang="en-US" sz="2800" dirty="0"/>
              <a:t>Quick introduction: Name, Institution, Interest in Networks, Expectations for this 2 </a:t>
            </a:r>
            <a:r>
              <a:rPr lang="en-US" sz="2800" dirty="0" err="1"/>
              <a:t>hr</a:t>
            </a:r>
            <a:r>
              <a:rPr lang="en-US" sz="2800" dirty="0"/>
              <a:t> workshop</a:t>
            </a:r>
          </a:p>
        </p:txBody>
      </p:sp>
      <p:sp>
        <p:nvSpPr>
          <p:cNvPr id="4" name="Slide Number Placeholder 3">
            <a:extLst>
              <a:ext uri="{FF2B5EF4-FFF2-40B4-BE49-F238E27FC236}">
                <a16:creationId xmlns:a16="http://schemas.microsoft.com/office/drawing/2014/main" id="{F2FE1415-777D-D246-8A78-330A5D2CC9E4}"/>
              </a:ext>
            </a:extLst>
          </p:cNvPr>
          <p:cNvSpPr>
            <a:spLocks noGrp="1"/>
          </p:cNvSpPr>
          <p:nvPr>
            <p:ph type="sldNum" sz="quarter" idx="12"/>
          </p:nvPr>
        </p:nvSpPr>
        <p:spPr/>
        <p:txBody>
          <a:bodyPr/>
          <a:lstStyle/>
          <a:p>
            <a:fld id="{34226AA3-17E5-2243-813E-6E2FA7F4A0D8}" type="slidenum">
              <a:rPr lang="en-US" smtClean="0"/>
              <a:t>3</a:t>
            </a:fld>
            <a:endParaRPr lang="en-US"/>
          </a:p>
        </p:txBody>
      </p:sp>
    </p:spTree>
    <p:extLst>
      <p:ext uri="{BB962C8B-B14F-4D97-AF65-F5344CB8AC3E}">
        <p14:creationId xmlns:p14="http://schemas.microsoft.com/office/powerpoint/2010/main" val="1819656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0586"/>
            <a:ext cx="11758863" cy="513379"/>
          </a:xfrm>
        </p:spPr>
        <p:txBody>
          <a:bodyPr>
            <a:noAutofit/>
          </a:bodyPr>
          <a:lstStyle/>
          <a:p>
            <a:r>
              <a:rPr lang="en-US" dirty="0"/>
              <a:t>Integrating Networks and Ecological Indicators</a:t>
            </a:r>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920240" y="-991749"/>
            <a:ext cx="7741920" cy="9604787"/>
          </a:xfrm>
        </p:spPr>
      </p:pic>
      <p:sp>
        <p:nvSpPr>
          <p:cNvPr id="4" name="Slide Number Placeholder 3"/>
          <p:cNvSpPr>
            <a:spLocks noGrp="1"/>
          </p:cNvSpPr>
          <p:nvPr>
            <p:ph type="sldNum" sz="quarter" idx="12"/>
          </p:nvPr>
        </p:nvSpPr>
        <p:spPr>
          <a:xfrm>
            <a:off x="11508661" y="8023"/>
            <a:ext cx="683339" cy="365125"/>
          </a:xfrm>
        </p:spPr>
        <p:txBody>
          <a:bodyPr vert="horz" lIns="91440" tIns="45720" rIns="91440" bIns="45720" rtlCol="0" anchor="ctr"/>
          <a:lstStyle/>
          <a:p>
            <a:fld id="{40E68F2B-0802-4062-85A8-074270B2F279}" type="slidenum">
              <a:rPr lang="en-US">
                <a:solidFill>
                  <a:schemeClr val="tx1"/>
                </a:solidFill>
              </a:rPr>
              <a:pPr/>
              <a:t>30</a:t>
            </a:fld>
            <a:endParaRPr lang="en-US" dirty="0">
              <a:solidFill>
                <a:schemeClr val="tx1"/>
              </a:solidFill>
            </a:endParaRPr>
          </a:p>
        </p:txBody>
      </p:sp>
      <p:sp>
        <p:nvSpPr>
          <p:cNvPr id="8" name="Content Placeholder 2"/>
          <p:cNvSpPr txBox="1">
            <a:spLocks/>
          </p:cNvSpPr>
          <p:nvPr/>
        </p:nvSpPr>
        <p:spPr>
          <a:xfrm>
            <a:off x="390636" y="1592011"/>
            <a:ext cx="5448689" cy="49008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182451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514"/>
            <a:ext cx="12021912" cy="443753"/>
          </a:xfrm>
        </p:spPr>
        <p:txBody>
          <a:bodyPr>
            <a:normAutofit fontScale="90000"/>
          </a:bodyPr>
          <a:lstStyle/>
          <a:p>
            <a:r>
              <a:rPr lang="en-US" dirty="0"/>
              <a:t>Network motifs: Analyzing social ecological networks</a:t>
            </a:r>
          </a:p>
        </p:txBody>
      </p:sp>
      <p:pic>
        <p:nvPicPr>
          <p:cNvPr id="4" name="Content Placeholder 3"/>
          <p:cNvPicPr>
            <a:picLocks noGrp="1" noChangeAspect="1"/>
          </p:cNvPicPr>
          <p:nvPr>
            <p:ph idx="1"/>
          </p:nvPr>
        </p:nvPicPr>
        <p:blipFill>
          <a:blip r:embed="rId2"/>
          <a:stretch>
            <a:fillRect/>
          </a:stretch>
        </p:blipFill>
        <p:spPr>
          <a:xfrm>
            <a:off x="286092" y="554691"/>
            <a:ext cx="2127473" cy="1727947"/>
          </a:xfrm>
          <a:prstGeom prst="rect">
            <a:avLst/>
          </a:prstGeom>
        </p:spPr>
      </p:pic>
      <p:pic>
        <p:nvPicPr>
          <p:cNvPr id="5" name="Picture 4">
            <a:extLst>
              <a:ext uri="{FF2B5EF4-FFF2-40B4-BE49-F238E27FC236}">
                <a16:creationId xmlns:a16="http://schemas.microsoft.com/office/drawing/2014/main" id="{99F4E8AE-3A14-0E4B-904F-FA208349B290}"/>
              </a:ext>
            </a:extLst>
          </p:cNvPr>
          <p:cNvPicPr>
            <a:picLocks noChangeAspect="1"/>
          </p:cNvPicPr>
          <p:nvPr/>
        </p:nvPicPr>
        <p:blipFill>
          <a:blip r:embed="rId3"/>
          <a:stretch>
            <a:fillRect/>
          </a:stretch>
        </p:blipFill>
        <p:spPr>
          <a:xfrm>
            <a:off x="2797385" y="551613"/>
            <a:ext cx="4885784" cy="4464423"/>
          </a:xfrm>
          <a:prstGeom prst="rect">
            <a:avLst/>
          </a:prstGeom>
        </p:spPr>
      </p:pic>
      <p:pic>
        <p:nvPicPr>
          <p:cNvPr id="6" name="Picture 5">
            <a:extLst>
              <a:ext uri="{FF2B5EF4-FFF2-40B4-BE49-F238E27FC236}">
                <a16:creationId xmlns:a16="http://schemas.microsoft.com/office/drawing/2014/main" id="{5BEA5748-0EA9-D642-A38D-BE684FCCF118}"/>
              </a:ext>
            </a:extLst>
          </p:cNvPr>
          <p:cNvPicPr>
            <a:picLocks noChangeAspect="1"/>
          </p:cNvPicPr>
          <p:nvPr/>
        </p:nvPicPr>
        <p:blipFill>
          <a:blip r:embed="rId4"/>
          <a:stretch>
            <a:fillRect/>
          </a:stretch>
        </p:blipFill>
        <p:spPr>
          <a:xfrm>
            <a:off x="7819648" y="551613"/>
            <a:ext cx="4311757" cy="5190564"/>
          </a:xfrm>
          <a:prstGeom prst="rect">
            <a:avLst/>
          </a:prstGeom>
        </p:spPr>
      </p:pic>
      <p:sp>
        <p:nvSpPr>
          <p:cNvPr id="3" name="Rectangle 2">
            <a:extLst>
              <a:ext uri="{FF2B5EF4-FFF2-40B4-BE49-F238E27FC236}">
                <a16:creationId xmlns:a16="http://schemas.microsoft.com/office/drawing/2014/main" id="{62F91DE9-2583-C14E-B743-47DFB1D68EF6}"/>
              </a:ext>
            </a:extLst>
          </p:cNvPr>
          <p:cNvSpPr/>
          <p:nvPr/>
        </p:nvSpPr>
        <p:spPr>
          <a:xfrm>
            <a:off x="60595" y="4988604"/>
            <a:ext cx="7791242" cy="1815882"/>
          </a:xfrm>
          <a:prstGeom prst="rect">
            <a:avLst/>
          </a:prstGeom>
        </p:spPr>
        <p:txBody>
          <a:bodyPr wrap="square">
            <a:spAutoFit/>
          </a:bodyPr>
          <a:lstStyle/>
          <a:p>
            <a:r>
              <a:rPr lang="en-US" sz="1600" dirty="0" err="1"/>
              <a:t>Bodin</a:t>
            </a:r>
            <a:r>
              <a:rPr lang="en-US" sz="1600" dirty="0"/>
              <a:t>, </a:t>
            </a:r>
            <a:r>
              <a:rPr lang="en-US" sz="1600" dirty="0" err="1"/>
              <a:t>Ö</a:t>
            </a:r>
            <a:r>
              <a:rPr lang="en-US" sz="1600" dirty="0"/>
              <a:t>., Robins, G., McAllister, R. R. J., Guerrero, A. M., </a:t>
            </a:r>
            <a:r>
              <a:rPr lang="en-US" sz="1600" dirty="0" err="1"/>
              <a:t>Crona</a:t>
            </a:r>
            <a:r>
              <a:rPr lang="en-US" sz="1600" dirty="0"/>
              <a:t>, B., </a:t>
            </a:r>
            <a:r>
              <a:rPr lang="en-US" sz="1600" dirty="0" err="1"/>
              <a:t>Tengö</a:t>
            </a:r>
            <a:r>
              <a:rPr lang="en-US" sz="1600" dirty="0"/>
              <a:t>, M., &amp; </a:t>
            </a:r>
            <a:r>
              <a:rPr lang="en-US" sz="1600" dirty="0" err="1"/>
              <a:t>Lubell</a:t>
            </a:r>
            <a:r>
              <a:rPr lang="en-US" sz="1600" dirty="0"/>
              <a:t>, M. (2016). Theorizing benefits and constraints in collaborative environmental governance: A transdisciplinary social-ecological network approach for empirical investigations. Ecology and Society, 21(1), 40. https://</a:t>
            </a:r>
            <a:r>
              <a:rPr lang="en-US" sz="1600" dirty="0" err="1"/>
              <a:t>doi.org</a:t>
            </a:r>
            <a:r>
              <a:rPr lang="en-US" sz="1600" dirty="0"/>
              <a:t>/10.5751/ES-08368-210140</a:t>
            </a:r>
          </a:p>
          <a:p>
            <a:endParaRPr lang="en-US" sz="1600" dirty="0"/>
          </a:p>
          <a:p>
            <a:r>
              <a:rPr lang="en-US" sz="1600" dirty="0" err="1"/>
              <a:t>Bodin</a:t>
            </a:r>
            <a:r>
              <a:rPr lang="en-US" sz="1600" dirty="0"/>
              <a:t>, </a:t>
            </a:r>
            <a:r>
              <a:rPr lang="en-US" sz="1600" dirty="0" err="1"/>
              <a:t>Ö</a:t>
            </a:r>
            <a:r>
              <a:rPr lang="en-US" sz="1600" dirty="0"/>
              <a:t>., &amp; </a:t>
            </a:r>
            <a:r>
              <a:rPr lang="en-US" sz="1600" dirty="0" err="1"/>
              <a:t>Tengö</a:t>
            </a:r>
            <a:r>
              <a:rPr lang="en-US" sz="1600" dirty="0"/>
              <a:t>, M. (2012). Disentangling intangible social-ecological systems. Global Environmental Change, 22(2), 430–439. https://</a:t>
            </a:r>
            <a:r>
              <a:rPr lang="en-US" sz="1600" dirty="0" err="1"/>
              <a:t>doi.org</a:t>
            </a:r>
            <a:r>
              <a:rPr lang="en-US" sz="1600" dirty="0"/>
              <a:t>/10.1016/j.gloenvcha.2012.01.005</a:t>
            </a:r>
          </a:p>
        </p:txBody>
      </p:sp>
      <p:sp>
        <p:nvSpPr>
          <p:cNvPr id="7" name="Slide Number Placeholder 6">
            <a:extLst>
              <a:ext uri="{FF2B5EF4-FFF2-40B4-BE49-F238E27FC236}">
                <a16:creationId xmlns:a16="http://schemas.microsoft.com/office/drawing/2014/main" id="{56317A8F-0507-4545-9069-4D25FBFDAFBA}"/>
              </a:ext>
            </a:extLst>
          </p:cNvPr>
          <p:cNvSpPr>
            <a:spLocks noGrp="1"/>
          </p:cNvSpPr>
          <p:nvPr>
            <p:ph type="sldNum" sz="quarter" idx="12"/>
          </p:nvPr>
        </p:nvSpPr>
        <p:spPr/>
        <p:txBody>
          <a:bodyPr/>
          <a:lstStyle/>
          <a:p>
            <a:fld id="{34226AA3-17E5-2243-813E-6E2FA7F4A0D8}" type="slidenum">
              <a:rPr lang="en-US" smtClean="0"/>
              <a:t>31</a:t>
            </a:fld>
            <a:endParaRPr lang="en-US"/>
          </a:p>
        </p:txBody>
      </p:sp>
    </p:spTree>
    <p:extLst>
      <p:ext uri="{BB962C8B-B14F-4D97-AF65-F5344CB8AC3E}">
        <p14:creationId xmlns:p14="http://schemas.microsoft.com/office/powerpoint/2010/main" val="1139867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95" y="1"/>
            <a:ext cx="10131425" cy="1044128"/>
          </a:xfrm>
        </p:spPr>
        <p:txBody>
          <a:bodyPr>
            <a:normAutofit fontScale="90000"/>
          </a:bodyPr>
          <a:lstStyle/>
          <a:p>
            <a:r>
              <a:rPr lang="en-US" dirty="0"/>
              <a:t>Software: no analysis without good software</a:t>
            </a:r>
          </a:p>
        </p:txBody>
      </p:sp>
      <p:sp>
        <p:nvSpPr>
          <p:cNvPr id="4" name="Slide Number Placeholder 3"/>
          <p:cNvSpPr>
            <a:spLocks noGrp="1"/>
          </p:cNvSpPr>
          <p:nvPr>
            <p:ph type="sldNum" sz="quarter" idx="12"/>
          </p:nvPr>
        </p:nvSpPr>
        <p:spPr/>
        <p:txBody>
          <a:bodyPr/>
          <a:lstStyle/>
          <a:p>
            <a:fld id="{FF73EE90-E2F9-E448-A532-1567609E6E86}" type="slidenum">
              <a:rPr lang="en-US" smtClean="0"/>
              <a:t>32</a:t>
            </a:fld>
            <a:endParaRPr lang="en-US"/>
          </a:p>
        </p:txBody>
      </p:sp>
      <p:sp>
        <p:nvSpPr>
          <p:cNvPr id="5" name="Rectangle 4"/>
          <p:cNvSpPr/>
          <p:nvPr/>
        </p:nvSpPr>
        <p:spPr>
          <a:xfrm>
            <a:off x="170560" y="1044128"/>
            <a:ext cx="10911967" cy="5392245"/>
          </a:xfrm>
          <a:prstGeom prst="rect">
            <a:avLst/>
          </a:prstGeom>
        </p:spPr>
        <p:txBody>
          <a:bodyPr wrap="square">
            <a:spAutoFit/>
          </a:bodyPr>
          <a:lstStyle/>
          <a:p>
            <a:pPr marL="285750" indent="-285750">
              <a:buFont typeface="Arial" charset="0"/>
              <a:buChar char="•"/>
            </a:pPr>
            <a:r>
              <a:rPr lang="en-US" altLang="x-none" sz="2800" dirty="0" err="1"/>
              <a:t>Matlab</a:t>
            </a:r>
            <a:r>
              <a:rPr lang="en-US" altLang="x-none" sz="2800" dirty="0"/>
              <a:t>, Python and R: allow to write your own scripts and routines, but steeper curve to learn.</a:t>
            </a:r>
          </a:p>
          <a:p>
            <a:pPr marL="285750" indent="-285750">
              <a:buFont typeface="Arial" charset="0"/>
              <a:buChar char="•"/>
            </a:pPr>
            <a:r>
              <a:rPr lang="en-US" altLang="x-none" sz="2800" dirty="0"/>
              <a:t>Gephi, </a:t>
            </a:r>
            <a:r>
              <a:rPr lang="en-US" altLang="x-none" sz="2800" dirty="0" err="1"/>
              <a:t>Pajek</a:t>
            </a:r>
            <a:r>
              <a:rPr lang="en-US" altLang="x-none" sz="2800" dirty="0"/>
              <a:t>, </a:t>
            </a:r>
            <a:r>
              <a:rPr lang="en-US" altLang="x-none" sz="2800" dirty="0" err="1"/>
              <a:t>Cytoscape</a:t>
            </a:r>
            <a:r>
              <a:rPr lang="en-US" altLang="x-none" sz="2800" dirty="0"/>
              <a:t>, UCINET: easier interface, plugins allow flexibility, but harder to write your own scripts/routines.</a:t>
            </a:r>
          </a:p>
          <a:p>
            <a:pPr marL="285750" indent="-285750">
              <a:buFont typeface="Arial" charset="0"/>
              <a:buChar char="•"/>
            </a:pPr>
            <a:r>
              <a:rPr lang="en-US" altLang="x-none" sz="2800" dirty="0"/>
              <a:t>Basic Network Packages for Python and R</a:t>
            </a:r>
          </a:p>
          <a:p>
            <a:pPr marL="742950" lvl="1" indent="-285750">
              <a:buFont typeface="Arial" charset="0"/>
              <a:buChar char="•"/>
            </a:pPr>
            <a:r>
              <a:rPr lang="en-US" altLang="x-none" sz="2800" dirty="0"/>
              <a:t>Python: and </a:t>
            </a:r>
            <a:r>
              <a:rPr lang="en-US" altLang="x-none" sz="2800" dirty="0" err="1"/>
              <a:t>networkx</a:t>
            </a:r>
            <a:r>
              <a:rPr lang="en-US" altLang="x-none" sz="2800" dirty="0"/>
              <a:t> and </a:t>
            </a:r>
            <a:r>
              <a:rPr lang="en-US" altLang="x-none" sz="2800" dirty="0" err="1"/>
              <a:t>igraph</a:t>
            </a:r>
            <a:r>
              <a:rPr lang="en-US" altLang="x-none" sz="2800" dirty="0"/>
              <a:t>, </a:t>
            </a:r>
            <a:r>
              <a:rPr lang="en-US" altLang="x-none" sz="2800" dirty="0" err="1"/>
              <a:t>pymnet</a:t>
            </a:r>
            <a:r>
              <a:rPr lang="en-US" altLang="x-none" sz="2800" dirty="0"/>
              <a:t>  </a:t>
            </a:r>
          </a:p>
          <a:p>
            <a:pPr marL="742950" lvl="1" indent="-285750">
              <a:buFont typeface="Arial" charset="0"/>
              <a:buChar char="•"/>
            </a:pPr>
            <a:r>
              <a:rPr lang="en-US" altLang="x-none" sz="2800" dirty="0"/>
              <a:t>R: </a:t>
            </a:r>
            <a:r>
              <a:rPr lang="en-US" altLang="x-none" sz="2800" dirty="0" err="1"/>
              <a:t>sna</a:t>
            </a:r>
            <a:r>
              <a:rPr lang="en-US" altLang="x-none" sz="2800" dirty="0"/>
              <a:t>, </a:t>
            </a:r>
            <a:r>
              <a:rPr lang="en-US" altLang="x-none" sz="2800" dirty="0" err="1"/>
              <a:t>igraph</a:t>
            </a:r>
            <a:r>
              <a:rPr lang="en-US" altLang="x-none" sz="2800" dirty="0"/>
              <a:t>, </a:t>
            </a:r>
            <a:r>
              <a:rPr lang="en-US" altLang="x-none" sz="2800" dirty="0" err="1"/>
              <a:t>statnet</a:t>
            </a:r>
            <a:r>
              <a:rPr lang="en-US" altLang="x-none" sz="2800" dirty="0"/>
              <a:t>, </a:t>
            </a:r>
            <a:r>
              <a:rPr lang="en-US" altLang="x-none" sz="2800" dirty="0" err="1"/>
              <a:t>MuxViz</a:t>
            </a:r>
            <a:endParaRPr lang="en-US" altLang="x-none" sz="2800" dirty="0"/>
          </a:p>
          <a:p>
            <a:pPr marL="285750" indent="-285750">
              <a:buFont typeface="Arial" charset="0"/>
              <a:buChar char="•"/>
            </a:pPr>
            <a:r>
              <a:rPr lang="en-US" altLang="x-none" sz="2800" dirty="0"/>
              <a:t>No “ideal” solution</a:t>
            </a:r>
          </a:p>
          <a:p>
            <a:pPr marL="742950" lvl="1" indent="-285750">
              <a:spcBef>
                <a:spcPct val="10000"/>
              </a:spcBef>
              <a:buFont typeface="Arial" charset="0"/>
              <a:buChar char="•"/>
            </a:pPr>
            <a:r>
              <a:rPr lang="en-US" altLang="x-none" sz="2800" dirty="0"/>
              <a:t>Typically need to use a combination of </a:t>
            </a:r>
            <a:r>
              <a:rPr lang="en-US" altLang="x-none" sz="2800" dirty="0" err="1"/>
              <a:t>softwares</a:t>
            </a:r>
            <a:endParaRPr lang="en-US" altLang="x-none" sz="2800" dirty="0"/>
          </a:p>
          <a:p>
            <a:pPr marL="742950" lvl="1" indent="-285750">
              <a:spcBef>
                <a:spcPct val="10000"/>
              </a:spcBef>
              <a:buFont typeface="Arial" charset="0"/>
              <a:buChar char="•"/>
            </a:pPr>
            <a:r>
              <a:rPr lang="en-US" altLang="x-none" sz="2800" dirty="0"/>
              <a:t>Often different algorithms</a:t>
            </a:r>
            <a:r>
              <a:rPr lang="en-US" altLang="x-none" sz="2800" dirty="0">
                <a:sym typeface="Wingdings" charset="2"/>
              </a:rPr>
              <a:t> (or implementations) </a:t>
            </a:r>
            <a:br>
              <a:rPr lang="en-US" altLang="x-none" sz="2800" dirty="0">
                <a:sym typeface="Wingdings" charset="2"/>
              </a:rPr>
            </a:br>
            <a:r>
              <a:rPr lang="en-US" altLang="x-none" sz="2800" dirty="0">
                <a:sym typeface="Wingdings" charset="2"/>
              </a:rPr>
              <a:t> different outcomes</a:t>
            </a:r>
            <a:endParaRPr lang="en-US" altLang="x-none" sz="2800" dirty="0"/>
          </a:p>
          <a:p>
            <a:pPr marL="742950" lvl="1" indent="-285750">
              <a:spcBef>
                <a:spcPct val="10000"/>
              </a:spcBef>
              <a:buFont typeface="Arial" charset="0"/>
              <a:buChar char="•"/>
            </a:pPr>
            <a:r>
              <a:rPr lang="en-US" altLang="x-none" sz="2800" dirty="0"/>
              <a:t>Often need to code own routines</a:t>
            </a:r>
          </a:p>
        </p:txBody>
      </p:sp>
    </p:spTree>
    <p:extLst>
      <p:ext uri="{BB962C8B-B14F-4D97-AF65-F5344CB8AC3E}">
        <p14:creationId xmlns:p14="http://schemas.microsoft.com/office/powerpoint/2010/main" val="880446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48E740-68A2-B941-821B-22D8B48116AF}"/>
              </a:ext>
            </a:extLst>
          </p:cNvPr>
          <p:cNvSpPr>
            <a:spLocks noGrp="1"/>
          </p:cNvSpPr>
          <p:nvPr>
            <p:ph type="sldNum" sz="quarter" idx="12"/>
          </p:nvPr>
        </p:nvSpPr>
        <p:spPr/>
        <p:txBody>
          <a:bodyPr/>
          <a:lstStyle/>
          <a:p>
            <a:fld id="{34226AA3-17E5-2243-813E-6E2FA7F4A0D8}" type="slidenum">
              <a:rPr lang="en-US" smtClean="0"/>
              <a:pPr/>
              <a:t>33</a:t>
            </a:fld>
            <a:endParaRPr lang="en-US"/>
          </a:p>
        </p:txBody>
      </p:sp>
      <p:sp>
        <p:nvSpPr>
          <p:cNvPr id="5" name="Title 1">
            <a:extLst>
              <a:ext uri="{FF2B5EF4-FFF2-40B4-BE49-F238E27FC236}">
                <a16:creationId xmlns:a16="http://schemas.microsoft.com/office/drawing/2014/main" id="{F6F071B6-0E83-2D46-BA90-03603162A8C2}"/>
              </a:ext>
            </a:extLst>
          </p:cNvPr>
          <p:cNvSpPr txBox="1">
            <a:spLocks/>
          </p:cNvSpPr>
          <p:nvPr/>
        </p:nvSpPr>
        <p:spPr>
          <a:xfrm>
            <a:off x="689318" y="717453"/>
            <a:ext cx="10466362" cy="4811149"/>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Hands on! </a:t>
            </a:r>
          </a:p>
          <a:p>
            <a:pPr algn="ctr"/>
            <a:r>
              <a:rPr lang="en-US" dirty="0"/>
              <a:t>Let’s put into practice what we have seen so far!</a:t>
            </a:r>
          </a:p>
        </p:txBody>
      </p:sp>
    </p:spTree>
    <p:extLst>
      <p:ext uri="{BB962C8B-B14F-4D97-AF65-F5344CB8AC3E}">
        <p14:creationId xmlns:p14="http://schemas.microsoft.com/office/powerpoint/2010/main" val="806523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AE31-302B-E649-A02E-9D01C50FCB2E}"/>
              </a:ext>
            </a:extLst>
          </p:cNvPr>
          <p:cNvSpPr>
            <a:spLocks noGrp="1"/>
          </p:cNvSpPr>
          <p:nvPr>
            <p:ph type="title"/>
          </p:nvPr>
        </p:nvSpPr>
        <p:spPr>
          <a:xfrm>
            <a:off x="0" y="0"/>
            <a:ext cx="11746523" cy="1456267"/>
          </a:xfrm>
        </p:spPr>
        <p:txBody>
          <a:bodyPr>
            <a:normAutofit/>
          </a:bodyPr>
          <a:lstStyle/>
          <a:p>
            <a:r>
              <a:rPr lang="en-US" dirty="0"/>
              <a:t>Some background</a:t>
            </a:r>
          </a:p>
        </p:txBody>
      </p:sp>
      <p:sp>
        <p:nvSpPr>
          <p:cNvPr id="3" name="Content Placeholder 2">
            <a:extLst>
              <a:ext uri="{FF2B5EF4-FFF2-40B4-BE49-F238E27FC236}">
                <a16:creationId xmlns:a16="http://schemas.microsoft.com/office/drawing/2014/main" id="{782DAC89-7AAD-684C-823E-164AB9751A35}"/>
              </a:ext>
            </a:extLst>
          </p:cNvPr>
          <p:cNvSpPr>
            <a:spLocks noGrp="1"/>
          </p:cNvSpPr>
          <p:nvPr>
            <p:ph idx="1"/>
          </p:nvPr>
        </p:nvSpPr>
        <p:spPr>
          <a:xfrm>
            <a:off x="615462" y="1456267"/>
            <a:ext cx="10131425" cy="3649133"/>
          </a:xfrm>
        </p:spPr>
        <p:txBody>
          <a:bodyPr>
            <a:normAutofit/>
          </a:bodyPr>
          <a:lstStyle/>
          <a:p>
            <a:r>
              <a:rPr lang="en-US" sz="2800" dirty="0"/>
              <a:t>Water governance implies institutions and organizations involved in the development and management of water resources. Water resources are, often, considered common pool resources, especially when no single individual holds specific rights to water. </a:t>
            </a:r>
          </a:p>
          <a:p>
            <a:r>
              <a:rPr lang="en-US" sz="2800" dirty="0"/>
              <a:t>This implies that water, within individual accessing it, is a non-excludable (I can not exclude another to access it) but rivalrous (the more I access/pollute, the less you can use the water)</a:t>
            </a:r>
          </a:p>
          <a:p>
            <a:endParaRPr lang="en-US" sz="2800" dirty="0"/>
          </a:p>
        </p:txBody>
      </p:sp>
      <p:sp>
        <p:nvSpPr>
          <p:cNvPr id="4" name="Slide Number Placeholder 3">
            <a:extLst>
              <a:ext uri="{FF2B5EF4-FFF2-40B4-BE49-F238E27FC236}">
                <a16:creationId xmlns:a16="http://schemas.microsoft.com/office/drawing/2014/main" id="{F9A73883-530A-2B46-92A6-F024DEA7D498}"/>
              </a:ext>
            </a:extLst>
          </p:cNvPr>
          <p:cNvSpPr>
            <a:spLocks noGrp="1"/>
          </p:cNvSpPr>
          <p:nvPr>
            <p:ph type="sldNum" sz="quarter" idx="12"/>
          </p:nvPr>
        </p:nvSpPr>
        <p:spPr/>
        <p:txBody>
          <a:bodyPr/>
          <a:lstStyle/>
          <a:p>
            <a:fld id="{34226AA3-17E5-2243-813E-6E2FA7F4A0D8}" type="slidenum">
              <a:rPr lang="en-US" smtClean="0"/>
              <a:t>34</a:t>
            </a:fld>
            <a:endParaRPr lang="en-US"/>
          </a:p>
        </p:txBody>
      </p:sp>
    </p:spTree>
    <p:extLst>
      <p:ext uri="{BB962C8B-B14F-4D97-AF65-F5344CB8AC3E}">
        <p14:creationId xmlns:p14="http://schemas.microsoft.com/office/powerpoint/2010/main" val="1462393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C95D-E26D-B546-A005-58466A670E0B}"/>
              </a:ext>
            </a:extLst>
          </p:cNvPr>
          <p:cNvSpPr>
            <a:spLocks noGrp="1"/>
          </p:cNvSpPr>
          <p:nvPr>
            <p:ph type="title"/>
          </p:nvPr>
        </p:nvSpPr>
        <p:spPr>
          <a:xfrm>
            <a:off x="175306" y="0"/>
            <a:ext cx="11152414" cy="1456267"/>
          </a:xfrm>
        </p:spPr>
        <p:txBody>
          <a:bodyPr/>
          <a:lstStyle/>
          <a:p>
            <a:r>
              <a:rPr lang="en-US" dirty="0"/>
              <a:t>… once upon a time… in an undisclosed location…</a:t>
            </a:r>
          </a:p>
        </p:txBody>
      </p:sp>
      <p:sp>
        <p:nvSpPr>
          <p:cNvPr id="3" name="Content Placeholder 2">
            <a:extLst>
              <a:ext uri="{FF2B5EF4-FFF2-40B4-BE49-F238E27FC236}">
                <a16:creationId xmlns:a16="http://schemas.microsoft.com/office/drawing/2014/main" id="{206FFDC2-F7A7-BB48-968F-0FBD4F2E1F78}"/>
              </a:ext>
            </a:extLst>
          </p:cNvPr>
          <p:cNvSpPr>
            <a:spLocks noGrp="1"/>
          </p:cNvSpPr>
          <p:nvPr>
            <p:ph idx="1"/>
          </p:nvPr>
        </p:nvSpPr>
        <p:spPr>
          <a:xfrm>
            <a:off x="995737" y="1665515"/>
            <a:ext cx="10641921" cy="4142014"/>
          </a:xfrm>
        </p:spPr>
        <p:txBody>
          <a:bodyPr vert="horz" lIns="91440" tIns="45720" rIns="91440" bIns="45720" rtlCol="0" anchor="ctr">
            <a:normAutofit fontScale="92500" lnSpcReduction="20000"/>
          </a:bodyPr>
          <a:lstStyle/>
          <a:p>
            <a:r>
              <a:rPr lang="en-US" sz="2800" dirty="0"/>
              <a:t>There where 40 different organizations able to access and affect water flows among four different rivers within a watershed. </a:t>
            </a:r>
          </a:p>
          <a:p>
            <a:r>
              <a:rPr lang="en-US" sz="2800" dirty="0"/>
              <a:t>Some of these organizations were able to establish collaborations to co-manage access and water resources, however, not all organizations were able to collaborate with everyone else. </a:t>
            </a:r>
          </a:p>
          <a:p>
            <a:r>
              <a:rPr lang="en-US" sz="2800" dirty="0"/>
              <a:t>To assess collaboration and potential issues with respect to the water common pool resource system, researchers mapped the collaboration between the 40 organizations and also where these organizations were located and to which “part” of the river system they had access too (and thus could either withdraw resources or pollute or try to preserve it for other uses (i.e. fishing, tourism etc..).</a:t>
            </a:r>
          </a:p>
        </p:txBody>
      </p:sp>
      <p:sp>
        <p:nvSpPr>
          <p:cNvPr id="4" name="Slide Number Placeholder 3">
            <a:extLst>
              <a:ext uri="{FF2B5EF4-FFF2-40B4-BE49-F238E27FC236}">
                <a16:creationId xmlns:a16="http://schemas.microsoft.com/office/drawing/2014/main" id="{05F31102-1A9B-CA42-8AC8-372672C718B6}"/>
              </a:ext>
            </a:extLst>
          </p:cNvPr>
          <p:cNvSpPr>
            <a:spLocks noGrp="1"/>
          </p:cNvSpPr>
          <p:nvPr>
            <p:ph type="sldNum" sz="quarter" idx="12"/>
          </p:nvPr>
        </p:nvSpPr>
        <p:spPr/>
        <p:txBody>
          <a:bodyPr/>
          <a:lstStyle/>
          <a:p>
            <a:fld id="{34226AA3-17E5-2243-813E-6E2FA7F4A0D8}" type="slidenum">
              <a:rPr lang="en-US" smtClean="0"/>
              <a:pPr/>
              <a:t>35</a:t>
            </a:fld>
            <a:endParaRPr lang="en-US"/>
          </a:p>
        </p:txBody>
      </p:sp>
    </p:spTree>
    <p:extLst>
      <p:ext uri="{BB962C8B-B14F-4D97-AF65-F5344CB8AC3E}">
        <p14:creationId xmlns:p14="http://schemas.microsoft.com/office/powerpoint/2010/main" val="1465633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0709-B1BC-7846-9E20-03F960A2D869}"/>
              </a:ext>
            </a:extLst>
          </p:cNvPr>
          <p:cNvSpPr>
            <a:spLocks noGrp="1"/>
          </p:cNvSpPr>
          <p:nvPr>
            <p:ph type="title"/>
          </p:nvPr>
        </p:nvSpPr>
        <p:spPr>
          <a:xfrm>
            <a:off x="0" y="9299"/>
            <a:ext cx="11805557" cy="1068388"/>
          </a:xfrm>
        </p:spPr>
        <p:txBody>
          <a:bodyPr/>
          <a:lstStyle/>
          <a:p>
            <a:r>
              <a:rPr lang="en-US" dirty="0"/>
              <a:t>A network study on collaboration and river system</a:t>
            </a:r>
          </a:p>
        </p:txBody>
      </p:sp>
      <p:sp>
        <p:nvSpPr>
          <p:cNvPr id="4" name="Slide Number Placeholder 3">
            <a:extLst>
              <a:ext uri="{FF2B5EF4-FFF2-40B4-BE49-F238E27FC236}">
                <a16:creationId xmlns:a16="http://schemas.microsoft.com/office/drawing/2014/main" id="{BD902B43-CAC6-024F-ABBD-A51021443326}"/>
              </a:ext>
            </a:extLst>
          </p:cNvPr>
          <p:cNvSpPr>
            <a:spLocks noGrp="1"/>
          </p:cNvSpPr>
          <p:nvPr>
            <p:ph type="sldNum" sz="quarter" idx="12"/>
          </p:nvPr>
        </p:nvSpPr>
        <p:spPr/>
        <p:txBody>
          <a:bodyPr/>
          <a:lstStyle/>
          <a:p>
            <a:fld id="{34226AA3-17E5-2243-813E-6E2FA7F4A0D8}" type="slidenum">
              <a:rPr lang="en-US" smtClean="0"/>
              <a:pPr/>
              <a:t>36</a:t>
            </a:fld>
            <a:endParaRPr lang="en-US"/>
          </a:p>
        </p:txBody>
      </p:sp>
      <p:sp>
        <p:nvSpPr>
          <p:cNvPr id="12" name="Content Placeholder 2">
            <a:extLst>
              <a:ext uri="{FF2B5EF4-FFF2-40B4-BE49-F238E27FC236}">
                <a16:creationId xmlns:a16="http://schemas.microsoft.com/office/drawing/2014/main" id="{0220DE52-F419-134A-8055-061490DB47CF}"/>
              </a:ext>
            </a:extLst>
          </p:cNvPr>
          <p:cNvSpPr>
            <a:spLocks noGrp="1"/>
          </p:cNvSpPr>
          <p:nvPr>
            <p:ph idx="1"/>
          </p:nvPr>
        </p:nvSpPr>
        <p:spPr>
          <a:xfrm>
            <a:off x="375557" y="1086986"/>
            <a:ext cx="10678885" cy="5124450"/>
          </a:xfrm>
        </p:spPr>
        <p:txBody>
          <a:bodyPr vert="horz" lIns="91440" tIns="45720" rIns="91440" bIns="45720" rtlCol="0" anchor="ctr">
            <a:normAutofit fontScale="92500" lnSpcReduction="20000"/>
          </a:bodyPr>
          <a:lstStyle/>
          <a:p>
            <a:r>
              <a:rPr lang="en-US" sz="2800" dirty="0"/>
              <a:t>Given the brief description of the scenario above:</a:t>
            </a:r>
          </a:p>
          <a:p>
            <a:r>
              <a:rPr lang="en-US" sz="2800" dirty="0"/>
              <a:t>What type of network would you build? – not articulated, semi articulated or fully articulated SEN?</a:t>
            </a:r>
          </a:p>
          <a:p>
            <a:r>
              <a:rPr lang="en-US" sz="2800" dirty="0"/>
              <a:t>How would you construct the social-ecological network? (define nodes and edges in both ,the social and the biophysical system and how they link to each other)</a:t>
            </a:r>
          </a:p>
          <a:p>
            <a:r>
              <a:rPr lang="en-US" sz="2800" dirty="0"/>
              <a:t>What metrics and what structural properties you think would be important to assess to elicit whether the overall common pool resource system may incur in governance issues?</a:t>
            </a:r>
          </a:p>
          <a:p>
            <a:r>
              <a:rPr lang="en-US" sz="2800" dirty="0"/>
              <a:t>Is it possible to define key actors (actors that are more likely to control the flow of information within the collaborative network or that are key to “bridge” the different organizations?)</a:t>
            </a:r>
          </a:p>
          <a:p>
            <a:r>
              <a:rPr lang="en-US" sz="2800" dirty="0"/>
              <a:t>What role could motifs play in such network?</a:t>
            </a:r>
          </a:p>
        </p:txBody>
      </p:sp>
    </p:spTree>
    <p:extLst>
      <p:ext uri="{BB962C8B-B14F-4D97-AF65-F5344CB8AC3E}">
        <p14:creationId xmlns:p14="http://schemas.microsoft.com/office/powerpoint/2010/main" val="3612543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FF31-FD65-404F-B422-86A5833C7710}"/>
              </a:ext>
            </a:extLst>
          </p:cNvPr>
          <p:cNvSpPr>
            <a:spLocks noGrp="1"/>
          </p:cNvSpPr>
          <p:nvPr>
            <p:ph type="title"/>
          </p:nvPr>
        </p:nvSpPr>
        <p:spPr>
          <a:xfrm>
            <a:off x="0" y="14069"/>
            <a:ext cx="7695028" cy="1055076"/>
          </a:xfrm>
        </p:spPr>
        <p:txBody>
          <a:bodyPr>
            <a:normAutofit fontScale="90000"/>
          </a:bodyPr>
          <a:lstStyle/>
          <a:p>
            <a:r>
              <a:rPr lang="en-US" dirty="0"/>
              <a:t>Hands on! Let’s put into practice what we have seen so far!</a:t>
            </a:r>
          </a:p>
        </p:txBody>
      </p:sp>
      <p:sp>
        <p:nvSpPr>
          <p:cNvPr id="3" name="Content Placeholder 2">
            <a:extLst>
              <a:ext uri="{FF2B5EF4-FFF2-40B4-BE49-F238E27FC236}">
                <a16:creationId xmlns:a16="http://schemas.microsoft.com/office/drawing/2014/main" id="{19DC5E72-9BE5-C541-9034-BA6BA6C5647C}"/>
              </a:ext>
            </a:extLst>
          </p:cNvPr>
          <p:cNvSpPr>
            <a:spLocks noGrp="1"/>
          </p:cNvSpPr>
          <p:nvPr>
            <p:ph idx="1"/>
          </p:nvPr>
        </p:nvSpPr>
        <p:spPr>
          <a:xfrm>
            <a:off x="633047" y="1477107"/>
            <a:ext cx="9748910" cy="4754880"/>
          </a:xfrm>
        </p:spPr>
        <p:txBody>
          <a:bodyPr>
            <a:normAutofit fontScale="92500" lnSpcReduction="10000"/>
          </a:bodyPr>
          <a:lstStyle/>
          <a:p>
            <a:r>
              <a:rPr lang="en-US" sz="2800" dirty="0"/>
              <a:t>Download the following files from </a:t>
            </a:r>
            <a:r>
              <a:rPr lang="en-US" sz="2800" dirty="0" err="1"/>
              <a:t>github</a:t>
            </a:r>
            <a:endParaRPr lang="en-US" sz="2800" dirty="0"/>
          </a:p>
          <a:p>
            <a:pPr lvl="1"/>
            <a:r>
              <a:rPr lang="en-US" sz="2400" dirty="0" err="1"/>
              <a:t>SENAWk</a:t>
            </a:r>
            <a:r>
              <a:rPr lang="en-US" sz="2400" dirty="0"/>
              <a:t>, </a:t>
            </a:r>
          </a:p>
          <a:p>
            <a:pPr lvl="1"/>
            <a:r>
              <a:rPr lang="en-US" sz="2400" dirty="0" err="1"/>
              <a:t>Snet</a:t>
            </a:r>
            <a:r>
              <a:rPr lang="en-US" sz="2400" dirty="0"/>
              <a:t> (the social/organization collaboration network)</a:t>
            </a:r>
          </a:p>
          <a:p>
            <a:pPr lvl="1"/>
            <a:r>
              <a:rPr lang="en-US" sz="2400" dirty="0" err="1"/>
              <a:t>Bnet</a:t>
            </a:r>
            <a:r>
              <a:rPr lang="en-US" sz="2400" dirty="0"/>
              <a:t> (the biophysical / river network) </a:t>
            </a:r>
          </a:p>
          <a:p>
            <a:pPr lvl="1"/>
            <a:r>
              <a:rPr lang="en-US" sz="2400" dirty="0" err="1"/>
              <a:t>Sbnet</a:t>
            </a:r>
            <a:r>
              <a:rPr lang="en-US" sz="2400" dirty="0"/>
              <a:t> (dictionary indicating what river part is affected by which organization)</a:t>
            </a:r>
          </a:p>
          <a:p>
            <a:r>
              <a:rPr lang="en-US" sz="2800" dirty="0"/>
              <a:t>The </a:t>
            </a:r>
            <a:r>
              <a:rPr lang="en-US" sz="2800" dirty="0" err="1"/>
              <a:t>SENAWk</a:t>
            </a:r>
            <a:r>
              <a:rPr lang="en-US" sz="2800" dirty="0"/>
              <a:t> contains a Jupiter notebook (similar to the one you have seen so far) to play and use it you can:</a:t>
            </a:r>
          </a:p>
          <a:p>
            <a:r>
              <a:rPr lang="en-US" sz="2800" dirty="0"/>
              <a:t>IF you have python installed and </a:t>
            </a:r>
            <a:r>
              <a:rPr lang="en-US" sz="2800" dirty="0" err="1"/>
              <a:t>jupiter</a:t>
            </a:r>
            <a:r>
              <a:rPr lang="en-US" sz="2800" dirty="0"/>
              <a:t> notebooks, open it directly with </a:t>
            </a:r>
            <a:r>
              <a:rPr lang="en-US" sz="2800" dirty="0" err="1"/>
              <a:t>jupiter</a:t>
            </a:r>
            <a:r>
              <a:rPr lang="en-US" sz="2800" dirty="0"/>
              <a:t> notebooks</a:t>
            </a:r>
          </a:p>
          <a:p>
            <a:r>
              <a:rPr lang="en-US" sz="2800" dirty="0"/>
              <a:t>OR you can open it via google </a:t>
            </a:r>
            <a:r>
              <a:rPr lang="en-US" sz="2800" dirty="0" err="1"/>
              <a:t>colaboratory</a:t>
            </a:r>
            <a:r>
              <a:rPr lang="en-US" sz="2800" dirty="0"/>
              <a:t>, without the need to install Jupiter notebook or python (I hope…)</a:t>
            </a:r>
          </a:p>
        </p:txBody>
      </p:sp>
      <p:sp>
        <p:nvSpPr>
          <p:cNvPr id="4" name="Slide Number Placeholder 3">
            <a:extLst>
              <a:ext uri="{FF2B5EF4-FFF2-40B4-BE49-F238E27FC236}">
                <a16:creationId xmlns:a16="http://schemas.microsoft.com/office/drawing/2014/main" id="{A97E1F6F-70BE-5E46-BF60-9057319B01A5}"/>
              </a:ext>
            </a:extLst>
          </p:cNvPr>
          <p:cNvSpPr>
            <a:spLocks noGrp="1"/>
          </p:cNvSpPr>
          <p:nvPr>
            <p:ph type="sldNum" sz="quarter" idx="12"/>
          </p:nvPr>
        </p:nvSpPr>
        <p:spPr/>
        <p:txBody>
          <a:bodyPr/>
          <a:lstStyle/>
          <a:p>
            <a:fld id="{34226AA3-17E5-2243-813E-6E2FA7F4A0D8}" type="slidenum">
              <a:rPr lang="en-US" smtClean="0"/>
              <a:pPr/>
              <a:t>37</a:t>
            </a:fld>
            <a:endParaRPr lang="en-US"/>
          </a:p>
        </p:txBody>
      </p:sp>
    </p:spTree>
    <p:extLst>
      <p:ext uri="{BB962C8B-B14F-4D97-AF65-F5344CB8AC3E}">
        <p14:creationId xmlns:p14="http://schemas.microsoft.com/office/powerpoint/2010/main" val="2875408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lum contrast="10000"/>
            <a:extLst>
              <a:ext uri="{28A0092B-C50C-407E-A947-70E740481C1C}">
                <a14:useLocalDpi xmlns:a14="http://schemas.microsoft.com/office/drawing/2010/main" val="0"/>
              </a:ext>
            </a:extLst>
          </a:blip>
          <a:srcRect/>
          <a:stretch>
            <a:fillRect/>
          </a:stretch>
        </p:blipFill>
        <p:spPr bwMode="auto">
          <a:xfrm>
            <a:off x="1610718" y="0"/>
            <a:ext cx="768365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45E91F5-1F82-E34E-99D9-E85891C97AC2}"/>
              </a:ext>
            </a:extLst>
          </p:cNvPr>
          <p:cNvSpPr>
            <a:spLocks noGrp="1"/>
          </p:cNvSpPr>
          <p:nvPr>
            <p:ph type="sldNum" sz="quarter" idx="12"/>
          </p:nvPr>
        </p:nvSpPr>
        <p:spPr/>
        <p:txBody>
          <a:bodyPr/>
          <a:lstStyle/>
          <a:p>
            <a:fld id="{34226AA3-17E5-2243-813E-6E2FA7F4A0D8}" type="slidenum">
              <a:rPr lang="en-US" smtClean="0"/>
              <a:t>38</a:t>
            </a:fld>
            <a:endParaRPr lang="en-US"/>
          </a:p>
        </p:txBody>
      </p:sp>
    </p:spTree>
    <p:extLst>
      <p:ext uri="{BB962C8B-B14F-4D97-AF65-F5344CB8AC3E}">
        <p14:creationId xmlns:p14="http://schemas.microsoft.com/office/powerpoint/2010/main" val="23694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901" y="2481262"/>
            <a:ext cx="7429499" cy="1456267"/>
          </a:xfrm>
        </p:spPr>
        <p:txBody>
          <a:bodyPr>
            <a:normAutofit/>
          </a:bodyPr>
          <a:lstStyle/>
          <a:p>
            <a:r>
              <a:rPr lang="en-US" sz="4000" dirty="0"/>
              <a:t>What are networks?</a:t>
            </a:r>
          </a:p>
        </p:txBody>
      </p:sp>
      <p:sp>
        <p:nvSpPr>
          <p:cNvPr id="3" name="Slide Number Placeholder 2">
            <a:extLst>
              <a:ext uri="{FF2B5EF4-FFF2-40B4-BE49-F238E27FC236}">
                <a16:creationId xmlns:a16="http://schemas.microsoft.com/office/drawing/2014/main" id="{887AC9FA-DF09-1D43-9AAA-E4E68B17F760}"/>
              </a:ext>
            </a:extLst>
          </p:cNvPr>
          <p:cNvSpPr>
            <a:spLocks noGrp="1"/>
          </p:cNvSpPr>
          <p:nvPr>
            <p:ph type="sldNum" sz="quarter" idx="12"/>
          </p:nvPr>
        </p:nvSpPr>
        <p:spPr/>
        <p:txBody>
          <a:bodyPr/>
          <a:lstStyle/>
          <a:p>
            <a:fld id="{34226AA3-17E5-2243-813E-6E2FA7F4A0D8}" type="slidenum">
              <a:rPr lang="en-US" smtClean="0"/>
              <a:t>4</a:t>
            </a:fld>
            <a:endParaRPr lang="en-US"/>
          </a:p>
        </p:txBody>
      </p:sp>
    </p:spTree>
    <p:extLst>
      <p:ext uri="{BB962C8B-B14F-4D97-AF65-F5344CB8AC3E}">
        <p14:creationId xmlns:p14="http://schemas.microsoft.com/office/powerpoint/2010/main" val="778496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131425" cy="908050"/>
          </a:xfrm>
        </p:spPr>
        <p:txBody>
          <a:bodyPr/>
          <a:lstStyle/>
          <a:p>
            <a:r>
              <a:rPr lang="en-US" dirty="0"/>
              <a:t>A Model</a:t>
            </a:r>
            <a:r>
              <a:rPr lang="is-IS" dirty="0"/>
              <a:t>…</a:t>
            </a:r>
            <a:endParaRPr lang="en-US" dirty="0"/>
          </a:p>
        </p:txBody>
      </p:sp>
      <p:sp>
        <p:nvSpPr>
          <p:cNvPr id="4" name="Slide Number Placeholder 3"/>
          <p:cNvSpPr>
            <a:spLocks noGrp="1"/>
          </p:cNvSpPr>
          <p:nvPr>
            <p:ph type="sldNum" sz="quarter" idx="12"/>
          </p:nvPr>
        </p:nvSpPr>
        <p:spPr>
          <a:xfrm>
            <a:off x="11627581" y="13252"/>
            <a:ext cx="551167" cy="377825"/>
          </a:xfrm>
        </p:spPr>
        <p:txBody>
          <a:bodyPr/>
          <a:lstStyle/>
          <a:p>
            <a:fld id="{FF73EE90-E2F9-E448-A532-1567609E6E86}" type="slidenum">
              <a:rPr lang="en-US" sz="1400" smtClean="0"/>
              <a:t>5</a:t>
            </a:fld>
            <a:endParaRPr lang="en-US" sz="1400" dirty="0"/>
          </a:p>
        </p:txBody>
      </p:sp>
      <p:grpSp>
        <p:nvGrpSpPr>
          <p:cNvPr id="7" name="Group 3"/>
          <p:cNvGrpSpPr>
            <a:grpSpLocks/>
          </p:cNvGrpSpPr>
          <p:nvPr/>
        </p:nvGrpSpPr>
        <p:grpSpPr bwMode="auto">
          <a:xfrm>
            <a:off x="6387436" y="857444"/>
            <a:ext cx="3747670" cy="2422146"/>
            <a:chOff x="3315" y="558"/>
            <a:chExt cx="2115" cy="1612"/>
          </a:xfrm>
        </p:grpSpPr>
        <p:pic>
          <p:nvPicPr>
            <p:cNvPr id="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 y="558"/>
              <a:ext cx="2115" cy="1587"/>
            </a:xfrm>
            <a:prstGeom prst="rect">
              <a:avLst/>
            </a:prstGeom>
            <a:noFill/>
            <a:ln>
              <a:noFill/>
            </a:ln>
            <a:effectLst>
              <a:outerShdw blurRad="63500" dist="71842" dir="2700000" algn="ctr"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2"/>
            <p:cNvSpPr>
              <a:spLocks noChangeArrowheads="1"/>
            </p:cNvSpPr>
            <p:nvPr/>
          </p:nvSpPr>
          <p:spPr bwMode="auto">
            <a:xfrm>
              <a:off x="3475" y="1878"/>
              <a:ext cx="186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r>
                <a:rPr lang="en-US" altLang="x-none" sz="2000" i="1">
                  <a:solidFill>
                    <a:schemeClr val="bg1"/>
                  </a:solidFill>
                </a:rPr>
                <a:t>This is not the Solar system</a:t>
              </a:r>
            </a:p>
          </p:txBody>
        </p:sp>
      </p:grpSp>
      <p:sp>
        <p:nvSpPr>
          <p:cNvPr id="10" name="Rectangle 6"/>
          <p:cNvSpPr>
            <a:spLocks noChangeArrowheads="1"/>
          </p:cNvSpPr>
          <p:nvPr/>
        </p:nvSpPr>
        <p:spPr bwMode="auto">
          <a:xfrm>
            <a:off x="348916" y="4808351"/>
            <a:ext cx="1111717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altLang="x-none" sz="2400" dirty="0">
                <a:latin typeface="Arial" charset="0"/>
              </a:rPr>
              <a:t>A pattern, plan, representation, or description designed to show the structure or workings of an object, system, or concept</a:t>
            </a:r>
          </a:p>
          <a:p>
            <a:pPr>
              <a:spcBef>
                <a:spcPct val="50000"/>
              </a:spcBef>
            </a:pPr>
            <a:r>
              <a:rPr lang="en-US" altLang="x-none" sz="2400" dirty="0">
                <a:latin typeface="Arial" charset="0"/>
              </a:rPr>
              <a:t>A </a:t>
            </a:r>
            <a:r>
              <a:rPr lang="en-US" altLang="x-none" sz="2400" b="1" u="sng" dirty="0">
                <a:latin typeface="Arial" charset="0"/>
              </a:rPr>
              <a:t>minimum</a:t>
            </a:r>
            <a:r>
              <a:rPr lang="en-US" altLang="x-none" sz="2400" dirty="0">
                <a:latin typeface="Arial" charset="0"/>
              </a:rPr>
              <a:t> representation of a system that allows for investigation of the properties of the system and, in some cases, prediction of future outcomes</a:t>
            </a:r>
          </a:p>
        </p:txBody>
      </p:sp>
      <p:grpSp>
        <p:nvGrpSpPr>
          <p:cNvPr id="11" name="Group 7"/>
          <p:cNvGrpSpPr>
            <a:grpSpLocks/>
          </p:cNvGrpSpPr>
          <p:nvPr/>
        </p:nvGrpSpPr>
        <p:grpSpPr bwMode="auto">
          <a:xfrm>
            <a:off x="2082722" y="3360552"/>
            <a:ext cx="6178549" cy="1430337"/>
            <a:chOff x="1055" y="2287"/>
            <a:chExt cx="3892" cy="901"/>
          </a:xfrm>
        </p:grpSpPr>
        <p:grpSp>
          <p:nvGrpSpPr>
            <p:cNvPr id="12" name="Group 8"/>
            <p:cNvGrpSpPr>
              <a:grpSpLocks/>
            </p:cNvGrpSpPr>
            <p:nvPr/>
          </p:nvGrpSpPr>
          <p:grpSpPr bwMode="auto">
            <a:xfrm>
              <a:off x="1055" y="2338"/>
              <a:ext cx="3892" cy="810"/>
              <a:chOff x="1093" y="2327"/>
              <a:chExt cx="3892" cy="810"/>
            </a:xfrm>
          </p:grpSpPr>
          <p:sp>
            <p:nvSpPr>
              <p:cNvPr id="14" name="Text Box 7"/>
              <p:cNvSpPr txBox="1">
                <a:spLocks noChangeArrowheads="1"/>
              </p:cNvSpPr>
              <p:nvPr/>
            </p:nvSpPr>
            <p:spPr bwMode="auto">
              <a:xfrm>
                <a:off x="1093" y="2581"/>
                <a:ext cx="195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r>
                  <a:rPr lang="en-US" altLang="x-none" sz="1900" b="1" i="1">
                    <a:latin typeface="Arial" charset="0"/>
                  </a:rPr>
                  <a:t>and this is not a light ray </a:t>
                </a:r>
              </a:p>
            </p:txBody>
          </p:sp>
          <p:pic>
            <p:nvPicPr>
              <p:cNvPr id="1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1" y="2327"/>
                <a:ext cx="1814"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9"/>
              <p:cNvSpPr>
                <a:spLocks/>
              </p:cNvSpPr>
              <p:nvPr/>
            </p:nvSpPr>
            <p:spPr bwMode="auto">
              <a:xfrm>
                <a:off x="2982" y="2384"/>
                <a:ext cx="143" cy="697"/>
              </a:xfrm>
              <a:prstGeom prst="leftBrace">
                <a:avLst>
                  <a:gd name="adj1" fmla="val 4061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endParaRPr lang="it-IT" altLang="x-none" sz="2000">
                  <a:latin typeface="Futura XBlkCn BT" charset="0"/>
                </a:endParaRPr>
              </a:p>
            </p:txBody>
          </p:sp>
        </p:grpSp>
        <p:sp>
          <p:nvSpPr>
            <p:cNvPr id="13" name="Rectangle 12"/>
            <p:cNvSpPr>
              <a:spLocks noChangeArrowheads="1"/>
            </p:cNvSpPr>
            <p:nvPr/>
          </p:nvSpPr>
          <p:spPr bwMode="auto">
            <a:xfrm>
              <a:off x="1084" y="2287"/>
              <a:ext cx="3701" cy="9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1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965" y="902252"/>
            <a:ext cx="3637212" cy="2383363"/>
          </a:xfrm>
          <a:prstGeom prst="rect">
            <a:avLst/>
          </a:prstGeom>
          <a:noFill/>
          <a:ln>
            <a:noFill/>
          </a:ln>
          <a:effectLst>
            <a:outerShdw blurRad="63500" dist="89803"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703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06"/>
            <a:ext cx="5329989" cy="1137424"/>
          </a:xfrm>
        </p:spPr>
        <p:txBody>
          <a:bodyPr/>
          <a:lstStyle/>
          <a:p>
            <a:r>
              <a:rPr lang="en-US" altLang="x-none" dirty="0"/>
              <a:t>What is a Network?</a:t>
            </a:r>
            <a:endParaRPr lang="en-US" dirty="0"/>
          </a:p>
        </p:txBody>
      </p:sp>
      <p:sp>
        <p:nvSpPr>
          <p:cNvPr id="3" name="Content Placeholder 2"/>
          <p:cNvSpPr>
            <a:spLocks noGrp="1"/>
          </p:cNvSpPr>
          <p:nvPr>
            <p:ph idx="1"/>
          </p:nvPr>
        </p:nvSpPr>
        <p:spPr>
          <a:xfrm>
            <a:off x="191537" y="1158172"/>
            <a:ext cx="10431380" cy="5494087"/>
          </a:xfrm>
        </p:spPr>
        <p:txBody>
          <a:bodyPr>
            <a:noAutofit/>
          </a:bodyPr>
          <a:lstStyle/>
          <a:p>
            <a:pPr>
              <a:spcAft>
                <a:spcPts val="0"/>
              </a:spcAft>
            </a:pPr>
            <a:r>
              <a:rPr lang="en-US" altLang="x-none" sz="4800" b="1" dirty="0"/>
              <a:t>A Network is a ”model”!</a:t>
            </a:r>
          </a:p>
          <a:p>
            <a:pPr>
              <a:spcAft>
                <a:spcPts val="0"/>
              </a:spcAft>
            </a:pPr>
            <a:r>
              <a:rPr lang="en-US" altLang="x-none" sz="2800" dirty="0"/>
              <a:t>A collection of individual or atomic entities</a:t>
            </a:r>
          </a:p>
          <a:p>
            <a:pPr lvl="1">
              <a:spcAft>
                <a:spcPts val="0"/>
              </a:spcAft>
            </a:pPr>
            <a:r>
              <a:rPr lang="en-US" altLang="x-none" sz="2400" dirty="0"/>
              <a:t>nodes or vertices</a:t>
            </a:r>
          </a:p>
          <a:p>
            <a:pPr>
              <a:spcBef>
                <a:spcPct val="50000"/>
              </a:spcBef>
              <a:spcAft>
                <a:spcPts val="0"/>
              </a:spcAft>
            </a:pPr>
            <a:r>
              <a:rPr lang="en-US" altLang="x-none" sz="2800" dirty="0"/>
              <a:t>Collection of links or edges between vertices</a:t>
            </a:r>
          </a:p>
          <a:p>
            <a:pPr lvl="1">
              <a:spcAft>
                <a:spcPts val="0"/>
              </a:spcAft>
            </a:pPr>
            <a:r>
              <a:rPr lang="en-US" altLang="x-none" sz="2400" dirty="0"/>
              <a:t>represent pairwise relationships</a:t>
            </a:r>
          </a:p>
          <a:p>
            <a:pPr lvl="1">
              <a:spcAft>
                <a:spcPts val="0"/>
              </a:spcAft>
            </a:pPr>
            <a:r>
              <a:rPr lang="en-US" altLang="x-none" sz="2400" dirty="0"/>
              <a:t>can have direction &amp;/or weight</a:t>
            </a:r>
          </a:p>
          <a:p>
            <a:pPr>
              <a:spcBef>
                <a:spcPct val="50000"/>
              </a:spcBef>
              <a:spcAft>
                <a:spcPts val="0"/>
              </a:spcAft>
            </a:pPr>
            <a:r>
              <a:rPr lang="en-US" altLang="x-none" sz="2800" dirty="0"/>
              <a:t>Network: entire collection of nodes and links</a:t>
            </a:r>
            <a:br>
              <a:rPr lang="en-US" altLang="x-none" sz="2800" dirty="0"/>
            </a:br>
            <a:r>
              <a:rPr lang="en-US" altLang="x-none" sz="2800" dirty="0"/>
              <a:t>visualized as a graph </a:t>
            </a:r>
            <a:r>
              <a:rPr lang="en-US" altLang="x-none" sz="2800" dirty="0">
                <a:sym typeface="Wingdings" charset="2"/>
              </a:rPr>
              <a:t> mathematical methods</a:t>
            </a:r>
          </a:p>
          <a:p>
            <a:pPr>
              <a:spcBef>
                <a:spcPct val="50000"/>
              </a:spcBef>
              <a:spcAft>
                <a:spcPts val="0"/>
              </a:spcAft>
            </a:pPr>
            <a:r>
              <a:rPr lang="en-US" altLang="x-none" sz="2800" dirty="0"/>
              <a:t>We are interested in properties of networks,</a:t>
            </a:r>
            <a:br>
              <a:rPr lang="en-US" altLang="x-none" sz="2800" dirty="0"/>
            </a:br>
            <a:r>
              <a:rPr lang="en-US" altLang="x-none" sz="2800" dirty="0"/>
              <a:t>often statistical properties of families of networks</a:t>
            </a:r>
          </a:p>
          <a:p>
            <a:endParaRPr lang="en-US" sz="2800" dirty="0"/>
          </a:p>
        </p:txBody>
      </p:sp>
      <p:sp>
        <p:nvSpPr>
          <p:cNvPr id="4" name="Slide Number Placeholder 3"/>
          <p:cNvSpPr>
            <a:spLocks noGrp="1"/>
          </p:cNvSpPr>
          <p:nvPr>
            <p:ph type="sldNum" sz="quarter" idx="12"/>
          </p:nvPr>
        </p:nvSpPr>
        <p:spPr/>
        <p:txBody>
          <a:bodyPr/>
          <a:lstStyle/>
          <a:p>
            <a:fld id="{FF73EE90-E2F9-E448-A532-1567609E6E86}" type="slidenum">
              <a:rPr lang="en-US" smtClean="0"/>
              <a:t>6</a:t>
            </a:fld>
            <a:endParaRPr 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3667" y="1345376"/>
            <a:ext cx="2080297" cy="110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6968" y="3118088"/>
            <a:ext cx="1693399" cy="14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8822" y="4560138"/>
            <a:ext cx="1808869" cy="168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4862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BA36-0B2E-514A-8C42-0EE495D580EF}"/>
              </a:ext>
            </a:extLst>
          </p:cNvPr>
          <p:cNvSpPr>
            <a:spLocks noGrp="1"/>
          </p:cNvSpPr>
          <p:nvPr>
            <p:ph type="title"/>
          </p:nvPr>
        </p:nvSpPr>
        <p:spPr>
          <a:xfrm>
            <a:off x="15624" y="1"/>
            <a:ext cx="9340412" cy="887896"/>
          </a:xfrm>
        </p:spPr>
        <p:txBody>
          <a:bodyPr/>
          <a:lstStyle/>
          <a:p>
            <a:r>
              <a:rPr lang="en-US" dirty="0"/>
              <a:t>Networks are used…</a:t>
            </a:r>
          </a:p>
        </p:txBody>
      </p:sp>
      <p:sp>
        <p:nvSpPr>
          <p:cNvPr id="3" name="Content Placeholder 2">
            <a:extLst>
              <a:ext uri="{FF2B5EF4-FFF2-40B4-BE49-F238E27FC236}">
                <a16:creationId xmlns:a16="http://schemas.microsoft.com/office/drawing/2014/main" id="{8FAE428C-BA7E-6C40-A868-484E2762302E}"/>
              </a:ext>
            </a:extLst>
          </p:cNvPr>
          <p:cNvSpPr>
            <a:spLocks noGrp="1"/>
          </p:cNvSpPr>
          <p:nvPr>
            <p:ph idx="1"/>
          </p:nvPr>
        </p:nvSpPr>
        <p:spPr>
          <a:xfrm>
            <a:off x="98893" y="887896"/>
            <a:ext cx="3935225" cy="3937173"/>
          </a:xfrm>
        </p:spPr>
        <p:txBody>
          <a:bodyPr>
            <a:normAutofit/>
          </a:bodyPr>
          <a:lstStyle/>
          <a:p>
            <a:r>
              <a:rPr lang="en-US" sz="2800" dirty="0"/>
              <a:t>Everywhere, from brains to societies, from rivers to food webs to protein interactions, from trade to governance and management.</a:t>
            </a:r>
          </a:p>
        </p:txBody>
      </p:sp>
      <p:pic>
        <p:nvPicPr>
          <p:cNvPr id="5" name="Picture 6" descr="food_web">
            <a:extLst>
              <a:ext uri="{FF2B5EF4-FFF2-40B4-BE49-F238E27FC236}">
                <a16:creationId xmlns:a16="http://schemas.microsoft.com/office/drawing/2014/main" id="{C859ABF1-B1B8-374D-BCA5-99C9F1283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881" y="3738453"/>
            <a:ext cx="3546142" cy="287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03-f02b">
            <a:extLst>
              <a:ext uri="{FF2B5EF4-FFF2-40B4-BE49-F238E27FC236}">
                <a16:creationId xmlns:a16="http://schemas.microsoft.com/office/drawing/2014/main" id="{8A444C2D-0FA8-E940-A229-F7BF80878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267" y="2928125"/>
            <a:ext cx="3743465" cy="181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8591702B-219A-B547-8163-0FEB483C6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8829" y="534190"/>
            <a:ext cx="2985194" cy="274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A07CDC56-4ADA-F443-8DA9-0064F30DA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4334" y="60098"/>
            <a:ext cx="3074013" cy="2747642"/>
          </a:xfrm>
          <a:prstGeom prst="rect">
            <a:avLst/>
          </a:prstGeom>
        </p:spPr>
      </p:pic>
      <p:grpSp>
        <p:nvGrpSpPr>
          <p:cNvPr id="14" name="Group 13">
            <a:extLst>
              <a:ext uri="{FF2B5EF4-FFF2-40B4-BE49-F238E27FC236}">
                <a16:creationId xmlns:a16="http://schemas.microsoft.com/office/drawing/2014/main" id="{8EB9D4AC-9E8C-7240-BDE8-5C53BB1B89D0}"/>
              </a:ext>
            </a:extLst>
          </p:cNvPr>
          <p:cNvGrpSpPr/>
          <p:nvPr/>
        </p:nvGrpSpPr>
        <p:grpSpPr>
          <a:xfrm>
            <a:off x="206649" y="4862490"/>
            <a:ext cx="5127019" cy="1747902"/>
            <a:chOff x="709005" y="2569125"/>
            <a:chExt cx="8544429" cy="2874413"/>
          </a:xfrm>
        </p:grpSpPr>
        <p:pic>
          <p:nvPicPr>
            <p:cNvPr id="9" name="Picture 10">
              <a:extLst>
                <a:ext uri="{FF2B5EF4-FFF2-40B4-BE49-F238E27FC236}">
                  <a16:creationId xmlns:a16="http://schemas.microsoft.com/office/drawing/2014/main" id="{F8249531-C25A-AE4A-9ED0-32BCD964C0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0278" y="2569125"/>
              <a:ext cx="5403156" cy="287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2">
              <a:extLst>
                <a:ext uri="{FF2B5EF4-FFF2-40B4-BE49-F238E27FC236}">
                  <a16:creationId xmlns:a16="http://schemas.microsoft.com/office/drawing/2014/main" id="{9B7D2356-8C0D-9541-9CC1-18572D4B5082}"/>
                </a:ext>
              </a:extLst>
            </p:cNvPr>
            <p:cNvSpPr txBox="1">
              <a:spLocks noChangeArrowheads="1"/>
            </p:cNvSpPr>
            <p:nvPr/>
          </p:nvSpPr>
          <p:spPr bwMode="auto">
            <a:xfrm>
              <a:off x="709005" y="3160090"/>
              <a:ext cx="3632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400" dirty="0"/>
                <a:t>node, vertex, actor</a:t>
              </a:r>
            </a:p>
          </p:txBody>
        </p:sp>
        <p:sp>
          <p:nvSpPr>
            <p:cNvPr id="11" name="Line 13">
              <a:extLst>
                <a:ext uri="{FF2B5EF4-FFF2-40B4-BE49-F238E27FC236}">
                  <a16:creationId xmlns:a16="http://schemas.microsoft.com/office/drawing/2014/main" id="{BEE2957F-A83D-0C44-91CD-2C788E66411F}"/>
                </a:ext>
              </a:extLst>
            </p:cNvPr>
            <p:cNvSpPr>
              <a:spLocks noChangeShapeType="1"/>
            </p:cNvSpPr>
            <p:nvPr/>
          </p:nvSpPr>
          <p:spPr bwMode="auto">
            <a:xfrm flipV="1">
              <a:off x="2928320" y="2987623"/>
              <a:ext cx="1057019" cy="23535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15">
              <a:extLst>
                <a:ext uri="{FF2B5EF4-FFF2-40B4-BE49-F238E27FC236}">
                  <a16:creationId xmlns:a16="http://schemas.microsoft.com/office/drawing/2014/main" id="{7FB8EAB4-4BC1-DC46-97B3-6E7C7D3E0615}"/>
                </a:ext>
              </a:extLst>
            </p:cNvPr>
            <p:cNvSpPr txBox="1">
              <a:spLocks noChangeArrowheads="1"/>
            </p:cNvSpPr>
            <p:nvPr/>
          </p:nvSpPr>
          <p:spPr bwMode="auto">
            <a:xfrm>
              <a:off x="1249174" y="4501839"/>
              <a:ext cx="3059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400" dirty="0"/>
                <a:t>link, edge, tie, arcs</a:t>
              </a:r>
            </a:p>
          </p:txBody>
        </p:sp>
        <p:sp>
          <p:nvSpPr>
            <p:cNvPr id="13" name="Line 16">
              <a:extLst>
                <a:ext uri="{FF2B5EF4-FFF2-40B4-BE49-F238E27FC236}">
                  <a16:creationId xmlns:a16="http://schemas.microsoft.com/office/drawing/2014/main" id="{DE32591F-BA10-A847-B940-30B93BF9130F}"/>
                </a:ext>
              </a:extLst>
            </p:cNvPr>
            <p:cNvSpPr>
              <a:spLocks noChangeShapeType="1"/>
            </p:cNvSpPr>
            <p:nvPr/>
          </p:nvSpPr>
          <p:spPr bwMode="auto">
            <a:xfrm flipV="1">
              <a:off x="3239690" y="3469435"/>
              <a:ext cx="1491299" cy="103240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 name="Slide Number Placeholder 3">
            <a:extLst>
              <a:ext uri="{FF2B5EF4-FFF2-40B4-BE49-F238E27FC236}">
                <a16:creationId xmlns:a16="http://schemas.microsoft.com/office/drawing/2014/main" id="{B45DC53F-46E1-6343-9809-CAACC70A6AF0}"/>
              </a:ext>
            </a:extLst>
          </p:cNvPr>
          <p:cNvSpPr>
            <a:spLocks noGrp="1"/>
          </p:cNvSpPr>
          <p:nvPr>
            <p:ph type="sldNum" sz="quarter" idx="12"/>
          </p:nvPr>
        </p:nvSpPr>
        <p:spPr/>
        <p:txBody>
          <a:bodyPr/>
          <a:lstStyle/>
          <a:p>
            <a:fld id="{34226AA3-17E5-2243-813E-6E2FA7F4A0D8}" type="slidenum">
              <a:rPr lang="en-US" smtClean="0"/>
              <a:t>7</a:t>
            </a:fld>
            <a:endParaRPr lang="en-US"/>
          </a:p>
        </p:txBody>
      </p:sp>
    </p:spTree>
    <p:extLst>
      <p:ext uri="{BB962C8B-B14F-4D97-AF65-F5344CB8AC3E}">
        <p14:creationId xmlns:p14="http://schemas.microsoft.com/office/powerpoint/2010/main" val="278983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networks important?</a:t>
            </a:r>
          </a:p>
        </p:txBody>
      </p:sp>
      <p:sp>
        <p:nvSpPr>
          <p:cNvPr id="4" name="Slide Number Placeholder 3"/>
          <p:cNvSpPr>
            <a:spLocks noGrp="1"/>
          </p:cNvSpPr>
          <p:nvPr>
            <p:ph type="sldNum" sz="quarter" idx="12"/>
          </p:nvPr>
        </p:nvSpPr>
        <p:spPr/>
        <p:txBody>
          <a:bodyPr/>
          <a:lstStyle/>
          <a:p>
            <a:fld id="{FF73EE90-E2F9-E448-A532-1567609E6E86}" type="slidenum">
              <a:rPr lang="en-US" smtClean="0"/>
              <a:t>8</a:t>
            </a:fld>
            <a:endParaRPr lang="en-US"/>
          </a:p>
        </p:txBody>
      </p:sp>
      <p:sp>
        <p:nvSpPr>
          <p:cNvPr id="5" name="Rectangle 3"/>
          <p:cNvSpPr txBox="1">
            <a:spLocks noChangeArrowheads="1"/>
          </p:cNvSpPr>
          <p:nvPr/>
        </p:nvSpPr>
        <p:spPr>
          <a:xfrm>
            <a:off x="90152" y="1080312"/>
            <a:ext cx="7951556" cy="53954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2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20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spcBef>
                <a:spcPct val="15000"/>
              </a:spcBef>
              <a:spcAft>
                <a:spcPts val="0"/>
              </a:spcAft>
              <a:buFontTx/>
              <a:buChar char="•"/>
            </a:pPr>
            <a:r>
              <a:rPr lang="en-US" altLang="x-none" sz="3200" dirty="0"/>
              <a:t>Network metrics define network topology</a:t>
            </a:r>
          </a:p>
          <a:p>
            <a:pPr lvl="1">
              <a:spcBef>
                <a:spcPct val="15000"/>
              </a:spcBef>
              <a:spcAft>
                <a:spcPts val="0"/>
              </a:spcAft>
              <a:buFontTx/>
              <a:buChar char="•"/>
            </a:pPr>
            <a:r>
              <a:rPr lang="en-US" altLang="x-none" sz="3200" dirty="0"/>
              <a:t>Topology of social networks affects the spread of information (and diseases), knowledge, strategy etc.</a:t>
            </a:r>
          </a:p>
          <a:p>
            <a:pPr lvl="1">
              <a:spcBef>
                <a:spcPct val="15000"/>
              </a:spcBef>
              <a:spcAft>
                <a:spcPts val="0"/>
              </a:spcAft>
              <a:buFontTx/>
              <a:buChar char="•"/>
            </a:pPr>
            <a:r>
              <a:rPr lang="en-US" altLang="x-none" sz="3200" dirty="0"/>
              <a:t>Topology of ecological networks can affect species migration patterns, species extinction probability, potential for invasive species etc.</a:t>
            </a:r>
          </a:p>
        </p:txBody>
      </p:sp>
      <p:pic>
        <p:nvPicPr>
          <p:cNvPr id="6" name="Picture 4" descr="anato-net2"/>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8388412" y="363476"/>
            <a:ext cx="3486026" cy="26136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8981911" y="3311605"/>
            <a:ext cx="229902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pPr>
            <a:r>
              <a:rPr lang="en-US" altLang="x-none" sz="3200" b="1" i="1" dirty="0">
                <a:effectLst>
                  <a:outerShdw blurRad="38100" dist="38100" dir="2700000" algn="tl">
                    <a:srgbClr val="C0C0C0"/>
                  </a:outerShdw>
                </a:effectLst>
                <a:latin typeface="Arial" charset="0"/>
              </a:rPr>
              <a:t>NETWORK</a:t>
            </a:r>
            <a:br>
              <a:rPr lang="en-US" altLang="x-none" sz="3200" b="1" i="1" dirty="0">
                <a:effectLst>
                  <a:outerShdw blurRad="38100" dist="38100" dir="2700000" algn="tl">
                    <a:srgbClr val="C0C0C0"/>
                  </a:outerShdw>
                </a:effectLst>
                <a:latin typeface="Arial" charset="0"/>
              </a:rPr>
            </a:br>
            <a:r>
              <a:rPr lang="en-US" altLang="x-none" sz="3200" b="1" i="1" dirty="0">
                <a:effectLst>
                  <a:outerShdw blurRad="38100" dist="38100" dir="2700000" algn="tl">
                    <a:srgbClr val="C0C0C0"/>
                  </a:outerShdw>
                </a:effectLst>
                <a:latin typeface="Arial" charset="0"/>
              </a:rPr>
              <a:t>structure</a:t>
            </a:r>
          </a:p>
          <a:p>
            <a:pPr algn="ctr">
              <a:spcBef>
                <a:spcPct val="50000"/>
              </a:spcBef>
            </a:pPr>
            <a:r>
              <a:rPr lang="en-US" altLang="x-none" sz="3200" b="1" i="1" dirty="0">
                <a:effectLst>
                  <a:outerShdw blurRad="38100" dist="38100" dir="2700000" algn="tl">
                    <a:srgbClr val="C0C0C0"/>
                  </a:outerShdw>
                </a:effectLst>
                <a:latin typeface="Arial" charset="0"/>
              </a:rPr>
              <a:t>affects</a:t>
            </a:r>
          </a:p>
          <a:p>
            <a:pPr algn="ctr">
              <a:spcBef>
                <a:spcPct val="50000"/>
              </a:spcBef>
            </a:pPr>
            <a:r>
              <a:rPr lang="en-US" altLang="x-none" sz="3200" b="1" i="1" dirty="0">
                <a:effectLst>
                  <a:outerShdw blurRad="38100" dist="38100" dir="2700000" algn="tl">
                    <a:srgbClr val="C0C0C0"/>
                  </a:outerShdw>
                </a:effectLst>
                <a:latin typeface="Arial" charset="0"/>
              </a:rPr>
              <a:t>function(s)</a:t>
            </a:r>
            <a:endParaRPr lang="it-IT" altLang="x-none" sz="3200" b="1" i="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03700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0"/>
          </p:nvPr>
        </p:nvSpPr>
        <p:spPr>
          <a:xfrm>
            <a:off x="10591799" y="0"/>
            <a:ext cx="1600200" cy="377825"/>
          </a:xfrm>
        </p:spPr>
        <p:txBody>
          <a:bodyPr/>
          <a:lstStyle/>
          <a:p>
            <a:fld id="{C06F5AF2-B787-FA44-A805-336B8F07FB70}" type="slidenum">
              <a:rPr lang="it-IT" altLang="x-none" sz="1400"/>
              <a:pPr/>
              <a:t>9</a:t>
            </a:fld>
            <a:endParaRPr lang="it-IT" altLang="x-none" sz="1400"/>
          </a:p>
        </p:txBody>
      </p:sp>
      <p:sp>
        <p:nvSpPr>
          <p:cNvPr id="70659" name="Rectangle 3"/>
          <p:cNvSpPr>
            <a:spLocks noGrp="1" noChangeArrowheads="1"/>
          </p:cNvSpPr>
          <p:nvPr>
            <p:ph type="title"/>
          </p:nvPr>
        </p:nvSpPr>
        <p:spPr>
          <a:xfrm>
            <a:off x="1" y="-16134"/>
            <a:ext cx="9435548" cy="1093628"/>
          </a:xfrm>
        </p:spPr>
        <p:txBody>
          <a:bodyPr/>
          <a:lstStyle/>
          <a:p>
            <a:r>
              <a:rPr lang="en-US" altLang="x-none" dirty="0"/>
              <a:t>Networks: structures &amp; processes</a:t>
            </a:r>
          </a:p>
        </p:txBody>
      </p:sp>
      <p:grpSp>
        <p:nvGrpSpPr>
          <p:cNvPr id="70660" name="Group 4"/>
          <p:cNvGrpSpPr>
            <a:grpSpLocks/>
          </p:cNvGrpSpPr>
          <p:nvPr/>
        </p:nvGrpSpPr>
        <p:grpSpPr bwMode="auto">
          <a:xfrm>
            <a:off x="206746" y="971517"/>
            <a:ext cx="2258158" cy="2144793"/>
            <a:chOff x="253" y="713"/>
            <a:chExt cx="1817" cy="1520"/>
          </a:xfrm>
        </p:grpSpPr>
        <p:pic>
          <p:nvPicPr>
            <p:cNvPr id="70661" name="Picture 5" descr="percol-net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 y="713"/>
              <a:ext cx="1817" cy="1520"/>
            </a:xfrm>
            <a:prstGeom prst="rect">
              <a:avLst/>
            </a:prstGeom>
            <a:noFill/>
            <a:ln w="9525">
              <a:solidFill>
                <a:srgbClr val="0000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70662" name="Text Box 6"/>
            <p:cNvSpPr txBox="1">
              <a:spLocks noChangeArrowheads="1"/>
            </p:cNvSpPr>
            <p:nvPr/>
          </p:nvSpPr>
          <p:spPr bwMode="auto">
            <a:xfrm>
              <a:off x="303" y="733"/>
              <a:ext cx="1017" cy="4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it-IT" altLang="x-none">
                  <a:latin typeface="Arial" charset="0"/>
                </a:rPr>
                <a:t>Epidemic spreading</a:t>
              </a:r>
            </a:p>
          </p:txBody>
        </p:sp>
      </p:grpSp>
      <p:grpSp>
        <p:nvGrpSpPr>
          <p:cNvPr id="70663" name="Group 7"/>
          <p:cNvGrpSpPr>
            <a:grpSpLocks/>
          </p:cNvGrpSpPr>
          <p:nvPr/>
        </p:nvGrpSpPr>
        <p:grpSpPr bwMode="auto">
          <a:xfrm>
            <a:off x="4391904" y="910507"/>
            <a:ext cx="2848506" cy="2570112"/>
            <a:chOff x="2290" y="845"/>
            <a:chExt cx="1990" cy="1649"/>
          </a:xfrm>
        </p:grpSpPr>
        <p:pic>
          <p:nvPicPr>
            <p:cNvPr id="7066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 y="845"/>
              <a:ext cx="1990" cy="1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0665" name="Text Box 9"/>
            <p:cNvSpPr txBox="1">
              <a:spLocks noChangeArrowheads="1"/>
            </p:cNvSpPr>
            <p:nvPr/>
          </p:nvSpPr>
          <p:spPr bwMode="auto">
            <a:xfrm>
              <a:off x="3144" y="920"/>
              <a:ext cx="928"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it-IT" altLang="x-none">
                  <a:solidFill>
                    <a:schemeClr val="bg1"/>
                  </a:solidFill>
                  <a:latin typeface="Arial" charset="0"/>
                </a:rPr>
                <a:t>Optimization</a:t>
              </a:r>
              <a:endParaRPr lang="it-IT" altLang="x-none" dirty="0">
                <a:solidFill>
                  <a:schemeClr val="bg1"/>
                </a:solidFill>
                <a:latin typeface="Arial" charset="0"/>
              </a:endParaRPr>
            </a:p>
          </p:txBody>
        </p:sp>
      </p:grpSp>
      <p:pic>
        <p:nvPicPr>
          <p:cNvPr id="18" name="Picture 17">
            <a:extLst>
              <a:ext uri="{FF2B5EF4-FFF2-40B4-BE49-F238E27FC236}">
                <a16:creationId xmlns:a16="http://schemas.microsoft.com/office/drawing/2014/main" id="{37D77F19-A23B-8741-BEE2-469595B24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9190" y="590020"/>
            <a:ext cx="4501385" cy="3475428"/>
          </a:xfrm>
          <a:prstGeom prst="rect">
            <a:avLst/>
          </a:prstGeom>
        </p:spPr>
      </p:pic>
      <p:sp>
        <p:nvSpPr>
          <p:cNvPr id="2" name="Rectangle 1">
            <a:extLst>
              <a:ext uri="{FF2B5EF4-FFF2-40B4-BE49-F238E27FC236}">
                <a16:creationId xmlns:a16="http://schemas.microsoft.com/office/drawing/2014/main" id="{CBB5AD12-4BCC-4649-A33D-DE63AC296698}"/>
              </a:ext>
            </a:extLst>
          </p:cNvPr>
          <p:cNvSpPr/>
          <p:nvPr/>
        </p:nvSpPr>
        <p:spPr>
          <a:xfrm>
            <a:off x="7483869" y="4085786"/>
            <a:ext cx="4501385" cy="1323439"/>
          </a:xfrm>
          <a:prstGeom prst="rect">
            <a:avLst/>
          </a:prstGeom>
        </p:spPr>
        <p:txBody>
          <a:bodyPr wrap="square">
            <a:spAutoFit/>
          </a:bodyPr>
          <a:lstStyle/>
          <a:p>
            <a:r>
              <a:rPr lang="en-US" sz="1600" dirty="0"/>
              <a:t>Baggio, J. A., &amp; Hillis, V. (2018). Managing ecological disturbances: Learning and the structure of social-ecological networks. Environmental Modelling &amp; Software, 109(August), 32–40. https://</a:t>
            </a:r>
            <a:r>
              <a:rPr lang="en-US" sz="1600" dirty="0" err="1"/>
              <a:t>doi.org</a:t>
            </a:r>
            <a:r>
              <a:rPr lang="en-US" sz="1600" dirty="0"/>
              <a:t>/10.1016/j.envsoft.2018.08.002</a:t>
            </a:r>
          </a:p>
        </p:txBody>
      </p:sp>
      <p:pic>
        <p:nvPicPr>
          <p:cNvPr id="3" name="Picture 2">
            <a:extLst>
              <a:ext uri="{FF2B5EF4-FFF2-40B4-BE49-F238E27FC236}">
                <a16:creationId xmlns:a16="http://schemas.microsoft.com/office/drawing/2014/main" id="{7CE10E2D-83C3-8C40-9CAF-096FE92E9160}"/>
              </a:ext>
            </a:extLst>
          </p:cNvPr>
          <p:cNvPicPr>
            <a:picLocks noChangeAspect="1"/>
          </p:cNvPicPr>
          <p:nvPr/>
        </p:nvPicPr>
        <p:blipFill>
          <a:blip r:embed="rId5"/>
          <a:stretch>
            <a:fillRect/>
          </a:stretch>
        </p:blipFill>
        <p:spPr>
          <a:xfrm>
            <a:off x="256858" y="3446956"/>
            <a:ext cx="4284446" cy="3259539"/>
          </a:xfrm>
          <a:prstGeom prst="rect">
            <a:avLst/>
          </a:prstGeom>
        </p:spPr>
      </p:pic>
      <p:sp>
        <p:nvSpPr>
          <p:cNvPr id="4" name="Rectangle 3">
            <a:extLst>
              <a:ext uri="{FF2B5EF4-FFF2-40B4-BE49-F238E27FC236}">
                <a16:creationId xmlns:a16="http://schemas.microsoft.com/office/drawing/2014/main" id="{8566FADE-7403-2244-B158-E82C56E05828}"/>
              </a:ext>
            </a:extLst>
          </p:cNvPr>
          <p:cNvSpPr/>
          <p:nvPr/>
        </p:nvSpPr>
        <p:spPr>
          <a:xfrm>
            <a:off x="4586667" y="5522292"/>
            <a:ext cx="4848882" cy="1323439"/>
          </a:xfrm>
          <a:prstGeom prst="rect">
            <a:avLst/>
          </a:prstGeom>
        </p:spPr>
        <p:txBody>
          <a:bodyPr wrap="square">
            <a:spAutoFit/>
          </a:bodyPr>
          <a:lstStyle/>
          <a:p>
            <a:r>
              <a:rPr lang="en-US" sz="1600" dirty="0"/>
              <a:t>Baggio, J. A., Schoon, M. L., &amp; </a:t>
            </a:r>
            <a:r>
              <a:rPr lang="en-US" sz="1600" dirty="0" err="1"/>
              <a:t>Valury</a:t>
            </a:r>
            <a:r>
              <a:rPr lang="en-US" sz="1600" dirty="0"/>
              <a:t>, S. (2019). Managing networked landscapes: conservation in a fragmented, regionally connected world. Regional Environmental Change, 19(8), 2551–2562. https://</a:t>
            </a:r>
            <a:r>
              <a:rPr lang="en-US" sz="1600" dirty="0" err="1"/>
              <a:t>doi.org</a:t>
            </a:r>
            <a:r>
              <a:rPr lang="en-US" sz="1600" dirty="0"/>
              <a:t>/10.1007/s10113-019-01567-8</a:t>
            </a:r>
          </a:p>
        </p:txBody>
      </p:sp>
    </p:spTree>
    <p:extLst>
      <p:ext uri="{BB962C8B-B14F-4D97-AF65-F5344CB8AC3E}">
        <p14:creationId xmlns:p14="http://schemas.microsoft.com/office/powerpoint/2010/main" val="38857870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347</TotalTime>
  <Words>3930</Words>
  <Application>Microsoft Macintosh PowerPoint</Application>
  <PresentationFormat>Widescreen</PresentationFormat>
  <Paragraphs>306</Paragraphs>
  <Slides>38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-apple-system</vt:lpstr>
      <vt:lpstr>Arial</vt:lpstr>
      <vt:lpstr>Calibri</vt:lpstr>
      <vt:lpstr>Calibri Light</vt:lpstr>
      <vt:lpstr>Futura XBlkCn BT</vt:lpstr>
      <vt:lpstr>Times New Roman</vt:lpstr>
      <vt:lpstr>Wingdings 3</vt:lpstr>
      <vt:lpstr>Celestial</vt:lpstr>
      <vt:lpstr>Social-Ecological Network Analysis</vt:lpstr>
      <vt:lpstr>Outline of the workshop </vt:lpstr>
      <vt:lpstr>Introductions</vt:lpstr>
      <vt:lpstr>What are networks?</vt:lpstr>
      <vt:lpstr>A Model…</vt:lpstr>
      <vt:lpstr>What is a Network?</vt:lpstr>
      <vt:lpstr>Networks are used…</vt:lpstr>
      <vt:lpstr>Why are networks important?</vt:lpstr>
      <vt:lpstr>Networks: structures &amp; processes</vt:lpstr>
      <vt:lpstr>From figures to Matrices…</vt:lpstr>
      <vt:lpstr>Network: Mathematical Representation</vt:lpstr>
      <vt:lpstr>Nodes</vt:lpstr>
      <vt:lpstr>Nodal metrics</vt:lpstr>
      <vt:lpstr>Network Metrics</vt:lpstr>
      <vt:lpstr>Degree distribution, simple implications</vt:lpstr>
      <vt:lpstr>Modularity, Communities and participation coefficient</vt:lpstr>
      <vt:lpstr>Configurations: Graphlets and motifs</vt:lpstr>
      <vt:lpstr>Social-ecological networks</vt:lpstr>
      <vt:lpstr>Social-ecological network “types”</vt:lpstr>
      <vt:lpstr>imagine</vt:lpstr>
      <vt:lpstr>PowerPoint Presentation</vt:lpstr>
      <vt:lpstr>Multiplex Networks </vt:lpstr>
      <vt:lpstr>Robustness Analysis</vt:lpstr>
      <vt:lpstr>imagine</vt:lpstr>
      <vt:lpstr>Restoration and Social-Ecological Networks</vt:lpstr>
      <vt:lpstr/>
      <vt:lpstr>Breaking down: who works with whom</vt:lpstr>
      <vt:lpstr>Building Social-Ecological Networks</vt:lpstr>
      <vt:lpstr>Structures of collaboration in biophysical context</vt:lpstr>
      <vt:lpstr>Integrating Networks and Ecological Indicators</vt:lpstr>
      <vt:lpstr>Network motifs: Analyzing social ecological networks</vt:lpstr>
      <vt:lpstr>Software: no analysis without good software</vt:lpstr>
      <vt:lpstr>PowerPoint Presentation</vt:lpstr>
      <vt:lpstr>Some background</vt:lpstr>
      <vt:lpstr>… once upon a time… in an undisclosed location…</vt:lpstr>
      <vt:lpstr>A network study on collaboration and river system</vt:lpstr>
      <vt:lpstr>Hands on! Let’s put into practice what we have seen so far!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Workshop Introduction</dc:title>
  <dc:creator>Microsoft Office User</dc:creator>
  <cp:lastModifiedBy>Jacopo Baggio</cp:lastModifiedBy>
  <cp:revision>79</cp:revision>
  <dcterms:created xsi:type="dcterms:W3CDTF">2017-11-30T17:08:51Z</dcterms:created>
  <dcterms:modified xsi:type="dcterms:W3CDTF">2021-05-14T00:00:33Z</dcterms:modified>
</cp:coreProperties>
</file>